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Lst>
  <p:sldSz cx="18288000" cy="10287000"/>
  <p:notesSz cx="6858000" cy="9144000"/>
  <p:embeddedFontLst>
    <p:embeddedFont>
      <p:font typeface="Arial Bold" panose="020B0704020202020204" pitchFamily="34" charset="0"/>
      <p:regular r:id="rId27"/>
      <p:bold r:id="rId28"/>
    </p:embeddedFont>
    <p:embeddedFont>
      <p:font typeface="Arial Italics" panose="020B0604020202020204" charset="0"/>
      <p:regular r:id="rId29"/>
    </p:embeddedFont>
    <p:embeddedFont>
      <p:font typeface="Arimo" panose="020B0604020202020204" charset="0"/>
      <p:regular r:id="rId30"/>
    </p:embeddedFont>
    <p:embeddedFont>
      <p:font typeface="Times New Roman Bold" panose="02020803070505020304" pitchFamily="18" charset="0"/>
      <p:regular r:id="rId31"/>
      <p:bold r:id="rId32"/>
    </p:embeddedFont>
    <p:embeddedFont>
      <p:font typeface="Times New Roman Italics" panose="020B0604020202020204" charset="0"/>
      <p:regular r:id="rId3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3" d="100"/>
          <a:sy n="53" d="100"/>
        </p:scale>
        <p:origin x="396" y="7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6.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9/22/2025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9/22/2025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9/22/2025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9/22/2025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9/22/2025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9/22/2025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9/22/2025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9/22/2025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28.jpeg"/></Relationships>
</file>

<file path=ppt/slides/_rels/slide11.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32.jpeg"/><Relationship Id="rId5" Type="http://schemas.openxmlformats.org/officeDocument/2006/relationships/image" Target="../media/image31.jpeg"/><Relationship Id="rId4" Type="http://schemas.openxmlformats.org/officeDocument/2006/relationships/image" Target="../media/image30.jpeg"/></Relationships>
</file>

<file path=ppt/slides/_rels/slide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jpeg"/><Relationship Id="rId7" Type="http://schemas.openxmlformats.org/officeDocument/2006/relationships/image" Target="../media/image38.svg"/><Relationship Id="rId2" Type="http://schemas.openxmlformats.org/officeDocument/2006/relationships/image" Target="../media/image33.jpeg"/><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image" Target="../media/image36.svg"/><Relationship Id="rId4" Type="http://schemas.openxmlformats.org/officeDocument/2006/relationships/image" Target="../media/image35.png"/><Relationship Id="rId9" Type="http://schemas.openxmlformats.org/officeDocument/2006/relationships/image" Target="../media/image40.svg"/></Relationships>
</file>

<file path=ppt/slides/_rels/slide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48.svg"/><Relationship Id="rId5" Type="http://schemas.openxmlformats.org/officeDocument/2006/relationships/image" Target="../media/image47.png"/><Relationship Id="rId4" Type="http://schemas.openxmlformats.org/officeDocument/2006/relationships/image" Target="../media/image46.svg"/></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4.jpeg"/></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jpeg"/></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7" Type="http://schemas.openxmlformats.org/officeDocument/2006/relationships/image" Target="../media/image13.jpe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2.jpeg"/><Relationship Id="rId5" Type="http://schemas.openxmlformats.org/officeDocument/2006/relationships/image" Target="../media/image11.jpeg"/><Relationship Id="rId4" Type="http://schemas.openxmlformats.org/officeDocument/2006/relationships/image" Target="../media/image10.jpeg"/></Relationships>
</file>

<file path=ppt/slides/_rels/slide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7.jpeg"/><Relationship Id="rId5" Type="http://schemas.openxmlformats.org/officeDocument/2006/relationships/image" Target="../media/image16.jpeg"/><Relationship Id="rId4" Type="http://schemas.openxmlformats.org/officeDocument/2006/relationships/image" Target="../media/image15.jpeg"/></Relationships>
</file>

<file path=ppt/slides/_rels/slide8.xml.rels><?xml version="1.0" encoding="UTF-8" standalone="yes"?>
<Relationships xmlns="http://schemas.openxmlformats.org/package/2006/relationships"><Relationship Id="rId3" Type="http://schemas.openxmlformats.org/officeDocument/2006/relationships/image" Target="../media/image18.jpeg"/><Relationship Id="rId7" Type="http://schemas.openxmlformats.org/officeDocument/2006/relationships/image" Target="../media/image22.jpe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1.jpeg"/><Relationship Id="rId5" Type="http://schemas.openxmlformats.org/officeDocument/2006/relationships/image" Target="../media/image20.jpeg"/><Relationship Id="rId4" Type="http://schemas.openxmlformats.org/officeDocument/2006/relationships/image" Target="../media/image19.jpeg"/></Relationships>
</file>

<file path=ppt/slides/_rels/slide9.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6.jpeg"/><Relationship Id="rId5" Type="http://schemas.openxmlformats.org/officeDocument/2006/relationships/image" Target="../media/image25.jpeg"/><Relationship Id="rId4" Type="http://schemas.openxmlformats.org/officeDocument/2006/relationships/image" Target="../media/image24.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2551758" y="4705851"/>
            <a:ext cx="12749609" cy="1495474"/>
          </a:xfrm>
          <a:prstGeom prst="rect">
            <a:avLst/>
          </a:prstGeom>
        </p:spPr>
        <p:txBody>
          <a:bodyPr lIns="0" tIns="0" rIns="0" bIns="0" rtlCol="0" anchor="t">
            <a:spAutoFit/>
          </a:bodyPr>
          <a:lstStyle/>
          <a:p>
            <a:pPr algn="ctr">
              <a:lnSpc>
                <a:spcPts val="5403"/>
              </a:lnSpc>
            </a:pPr>
            <a:r>
              <a:rPr lang="en-US" sz="5003" b="1">
                <a:solidFill>
                  <a:srgbClr val="222222"/>
                </a:solidFill>
                <a:latin typeface="Times New Roman Bold"/>
                <a:ea typeface="Times New Roman Bold"/>
                <a:cs typeface="Times New Roman Bold"/>
                <a:sym typeface="Times New Roman Bold"/>
              </a:rPr>
              <a:t>DATA VISUALIZATION ASSOCIATE EARLY INTERNSHIP </a:t>
            </a:r>
          </a:p>
        </p:txBody>
      </p:sp>
      <p:sp>
        <p:nvSpPr>
          <p:cNvPr id="4" name="TextBox 4"/>
          <p:cNvSpPr txBox="1"/>
          <p:nvPr/>
        </p:nvSpPr>
        <p:spPr>
          <a:xfrm>
            <a:off x="6002020" y="6936011"/>
            <a:ext cx="5849085" cy="889432"/>
          </a:xfrm>
          <a:prstGeom prst="rect">
            <a:avLst/>
          </a:prstGeom>
        </p:spPr>
        <p:txBody>
          <a:bodyPr lIns="0" tIns="0" rIns="0" bIns="0" rtlCol="0" anchor="t">
            <a:spAutoFit/>
          </a:bodyPr>
          <a:lstStyle/>
          <a:p>
            <a:pPr algn="ctr">
              <a:lnSpc>
                <a:spcPts val="3397"/>
              </a:lnSpc>
            </a:pPr>
            <a:r>
              <a:rPr lang="en-US" sz="2479">
                <a:solidFill>
                  <a:srgbClr val="222222"/>
                </a:solidFill>
                <a:latin typeface="Times New Roman"/>
                <a:ea typeface="Times New Roman"/>
                <a:cs typeface="Times New Roman"/>
                <a:sym typeface="Times New Roman"/>
              </a:rPr>
              <a:t>Prepared By: Team 37</a:t>
            </a:r>
          </a:p>
          <a:p>
            <a:pPr algn="ctr">
              <a:lnSpc>
                <a:spcPts val="3397"/>
              </a:lnSpc>
            </a:pPr>
            <a:r>
              <a:rPr lang="en-US" sz="2479">
                <a:solidFill>
                  <a:srgbClr val="222222"/>
                </a:solidFill>
                <a:latin typeface="Times New Roman"/>
                <a:ea typeface="Times New Roman"/>
                <a:cs typeface="Times New Roman"/>
                <a:sym typeface="Times New Roman"/>
              </a:rPr>
              <a:t>22-September-2025</a:t>
            </a:r>
          </a:p>
        </p:txBody>
      </p:sp>
      <p:sp>
        <p:nvSpPr>
          <p:cNvPr id="5" name="TextBox 5"/>
          <p:cNvSpPr txBox="1"/>
          <p:nvPr/>
        </p:nvSpPr>
        <p:spPr>
          <a:xfrm>
            <a:off x="6396497" y="2973053"/>
            <a:ext cx="5060131" cy="613538"/>
          </a:xfrm>
          <a:prstGeom prst="rect">
            <a:avLst/>
          </a:prstGeom>
        </p:spPr>
        <p:txBody>
          <a:bodyPr lIns="0" tIns="0" rIns="0" bIns="0" rtlCol="0" anchor="t">
            <a:spAutoFit/>
          </a:bodyPr>
          <a:lstStyle/>
          <a:p>
            <a:pPr algn="l">
              <a:lnSpc>
                <a:spcPts val="4507"/>
              </a:lnSpc>
            </a:pPr>
            <a:r>
              <a:rPr lang="en-US" sz="3219" b="1">
                <a:solidFill>
                  <a:srgbClr val="222222"/>
                </a:solidFill>
                <a:latin typeface="Times New Roman Bold"/>
                <a:ea typeface="Times New Roman Bold"/>
                <a:cs typeface="Times New Roman Bold"/>
                <a:sym typeface="Times New Roman Bold"/>
              </a:rPr>
              <a:t>WEEK 03 DELIVERABLE</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US"/>
          </a:p>
        </p:txBody>
      </p:sp>
      <p:sp>
        <p:nvSpPr>
          <p:cNvPr id="3" name="Freeform 3"/>
          <p:cNvSpPr/>
          <p:nvPr/>
        </p:nvSpPr>
        <p:spPr>
          <a:xfrm>
            <a:off x="1028700" y="4515511"/>
            <a:ext cx="7030908" cy="3077426"/>
          </a:xfrm>
          <a:custGeom>
            <a:avLst/>
            <a:gdLst/>
            <a:ahLst/>
            <a:cxnLst/>
            <a:rect l="l" t="t" r="r" b="b"/>
            <a:pathLst>
              <a:path w="7030908" h="3077426">
                <a:moveTo>
                  <a:pt x="0" y="0"/>
                </a:moveTo>
                <a:lnTo>
                  <a:pt x="7030908" y="0"/>
                </a:lnTo>
                <a:lnTo>
                  <a:pt x="7030908" y="3077426"/>
                </a:lnTo>
                <a:lnTo>
                  <a:pt x="0" y="3077426"/>
                </a:lnTo>
                <a:lnTo>
                  <a:pt x="0" y="0"/>
                </a:lnTo>
                <a:close/>
              </a:path>
            </a:pathLst>
          </a:custGeom>
          <a:blipFill>
            <a:blip r:embed="rId3"/>
            <a:stretch>
              <a:fillRect/>
            </a:stretch>
          </a:blipFill>
        </p:spPr>
        <p:txBody>
          <a:bodyPr/>
          <a:lstStyle/>
          <a:p>
            <a:endParaRPr lang="en-US"/>
          </a:p>
        </p:txBody>
      </p:sp>
      <p:sp>
        <p:nvSpPr>
          <p:cNvPr id="4" name="Freeform 4"/>
          <p:cNvSpPr/>
          <p:nvPr/>
        </p:nvSpPr>
        <p:spPr>
          <a:xfrm>
            <a:off x="9615635" y="4515511"/>
            <a:ext cx="7643665" cy="1830756"/>
          </a:xfrm>
          <a:custGeom>
            <a:avLst/>
            <a:gdLst/>
            <a:ahLst/>
            <a:cxnLst/>
            <a:rect l="l" t="t" r="r" b="b"/>
            <a:pathLst>
              <a:path w="7643665" h="1830756">
                <a:moveTo>
                  <a:pt x="0" y="0"/>
                </a:moveTo>
                <a:lnTo>
                  <a:pt x="7643665" y="0"/>
                </a:lnTo>
                <a:lnTo>
                  <a:pt x="7643665" y="1830756"/>
                </a:lnTo>
                <a:lnTo>
                  <a:pt x="0" y="1830756"/>
                </a:lnTo>
                <a:lnTo>
                  <a:pt x="0" y="0"/>
                </a:lnTo>
                <a:close/>
              </a:path>
            </a:pathLst>
          </a:custGeom>
          <a:blipFill>
            <a:blip r:embed="rId4"/>
            <a:stretch>
              <a:fillRect/>
            </a:stretch>
          </a:blipFill>
        </p:spPr>
        <p:txBody>
          <a:bodyPr/>
          <a:lstStyle/>
          <a:p>
            <a:endParaRPr lang="en-US"/>
          </a:p>
        </p:txBody>
      </p:sp>
      <p:sp>
        <p:nvSpPr>
          <p:cNvPr id="5" name="TextBox 5"/>
          <p:cNvSpPr txBox="1"/>
          <p:nvPr/>
        </p:nvSpPr>
        <p:spPr>
          <a:xfrm>
            <a:off x="1028700" y="536067"/>
            <a:ext cx="11904200" cy="937641"/>
          </a:xfrm>
          <a:prstGeom prst="rect">
            <a:avLst/>
          </a:prstGeom>
        </p:spPr>
        <p:txBody>
          <a:bodyPr lIns="0" tIns="0" rIns="0" bIns="0" rtlCol="0" anchor="t">
            <a:spAutoFit/>
          </a:bodyPr>
          <a:lstStyle/>
          <a:p>
            <a:pPr algn="l">
              <a:lnSpc>
                <a:spcPts val="6371"/>
              </a:lnSpc>
            </a:pPr>
            <a:r>
              <a:rPr lang="en-US" sz="5899" b="1">
                <a:solidFill>
                  <a:srgbClr val="222222"/>
                </a:solidFill>
                <a:latin typeface="Times New Roman Bold"/>
                <a:ea typeface="Times New Roman Bold"/>
                <a:cs typeface="Times New Roman Bold"/>
                <a:sym typeface="Times New Roman Bold"/>
              </a:rPr>
              <a:t>Validation of Consistency</a:t>
            </a:r>
          </a:p>
        </p:txBody>
      </p:sp>
      <p:sp>
        <p:nvSpPr>
          <p:cNvPr id="6" name="TextBox 6"/>
          <p:cNvSpPr txBox="1"/>
          <p:nvPr/>
        </p:nvSpPr>
        <p:spPr>
          <a:xfrm>
            <a:off x="3550440" y="1761724"/>
            <a:ext cx="1369516" cy="848235"/>
          </a:xfrm>
          <a:prstGeom prst="rect">
            <a:avLst/>
          </a:prstGeom>
        </p:spPr>
        <p:txBody>
          <a:bodyPr lIns="0" tIns="0" rIns="0" bIns="0" rtlCol="0" anchor="t">
            <a:spAutoFit/>
          </a:bodyPr>
          <a:lstStyle/>
          <a:p>
            <a:pPr algn="ctr">
              <a:lnSpc>
                <a:spcPts val="6271"/>
              </a:lnSpc>
              <a:spcBef>
                <a:spcPct val="0"/>
              </a:spcBef>
            </a:pPr>
            <a:r>
              <a:rPr lang="en-US" sz="4479" b="1" u="sng">
                <a:solidFill>
                  <a:srgbClr val="222222"/>
                </a:solidFill>
                <a:latin typeface="Times New Roman Bold"/>
                <a:ea typeface="Times New Roman Bold"/>
                <a:cs typeface="Times New Roman Bold"/>
                <a:sym typeface="Times New Roman Bold"/>
              </a:rPr>
              <a:t>Code</a:t>
            </a:r>
            <a:r>
              <a:rPr lang="en-US" sz="4479" u="sng">
                <a:solidFill>
                  <a:srgbClr val="222222"/>
                </a:solidFill>
                <a:latin typeface="Times New Roman"/>
                <a:ea typeface="Times New Roman"/>
                <a:cs typeface="Times New Roman"/>
                <a:sym typeface="Times New Roman"/>
              </a:rPr>
              <a:t> </a:t>
            </a:r>
          </a:p>
        </p:txBody>
      </p:sp>
      <p:sp>
        <p:nvSpPr>
          <p:cNvPr id="7" name="TextBox 7"/>
          <p:cNvSpPr txBox="1"/>
          <p:nvPr/>
        </p:nvSpPr>
        <p:spPr>
          <a:xfrm>
            <a:off x="11427502" y="1761724"/>
            <a:ext cx="1940543" cy="740587"/>
          </a:xfrm>
          <a:prstGeom prst="rect">
            <a:avLst/>
          </a:prstGeom>
        </p:spPr>
        <p:txBody>
          <a:bodyPr wrap="square" lIns="0" tIns="0" rIns="0" bIns="0" rtlCol="0" anchor="t">
            <a:spAutoFit/>
          </a:bodyPr>
          <a:lstStyle/>
          <a:p>
            <a:pPr algn="ctr">
              <a:lnSpc>
                <a:spcPts val="6271"/>
              </a:lnSpc>
              <a:spcBef>
                <a:spcPct val="0"/>
              </a:spcBef>
            </a:pPr>
            <a:r>
              <a:rPr lang="en-US" sz="4479" b="1" dirty="0">
                <a:solidFill>
                  <a:srgbClr val="222222"/>
                </a:solidFill>
                <a:latin typeface="Times New Roman Bold"/>
                <a:ea typeface="Times New Roman Bold"/>
                <a:cs typeface="Times New Roman Bold"/>
                <a:sym typeface="Times New Roman Bold"/>
              </a:rPr>
              <a:t>Result</a:t>
            </a:r>
          </a:p>
        </p:txBody>
      </p:sp>
      <p:sp>
        <p:nvSpPr>
          <p:cNvPr id="8" name="TextBox 8"/>
          <p:cNvSpPr txBox="1"/>
          <p:nvPr/>
        </p:nvSpPr>
        <p:spPr>
          <a:xfrm>
            <a:off x="483975" y="3285279"/>
            <a:ext cx="3630825" cy="528350"/>
          </a:xfrm>
          <a:prstGeom prst="rect">
            <a:avLst/>
          </a:prstGeom>
        </p:spPr>
        <p:txBody>
          <a:bodyPr wrap="square" lIns="0" tIns="0" rIns="0" bIns="0" rtlCol="0" anchor="t">
            <a:spAutoFit/>
          </a:bodyPr>
          <a:lstStyle/>
          <a:p>
            <a:pPr algn="ctr">
              <a:lnSpc>
                <a:spcPts val="4451"/>
              </a:lnSpc>
              <a:spcBef>
                <a:spcPct val="0"/>
              </a:spcBef>
            </a:pPr>
            <a:r>
              <a:rPr lang="en-US" sz="3179" b="1" dirty="0">
                <a:solidFill>
                  <a:srgbClr val="222222"/>
                </a:solidFill>
                <a:latin typeface="Times New Roman Bold"/>
                <a:ea typeface="Times New Roman Bold"/>
                <a:cs typeface="Times New Roman Bold"/>
                <a:sym typeface="Times New Roman Bold"/>
              </a:rPr>
              <a:t>University data: </a:t>
            </a:r>
          </a:p>
        </p:txBody>
      </p:sp>
    </p:spTree>
  </p:cSld>
  <p:clrMapOvr>
    <a:masterClrMapping/>
  </p:clrMapOvr>
  <p:transition spd="slow">
    <p:push dir="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US"/>
          </a:p>
        </p:txBody>
      </p:sp>
      <p:sp>
        <p:nvSpPr>
          <p:cNvPr id="3" name="Freeform 3"/>
          <p:cNvSpPr/>
          <p:nvPr/>
        </p:nvSpPr>
        <p:spPr>
          <a:xfrm>
            <a:off x="639364" y="3942767"/>
            <a:ext cx="9043016" cy="1345149"/>
          </a:xfrm>
          <a:custGeom>
            <a:avLst/>
            <a:gdLst/>
            <a:ahLst/>
            <a:cxnLst/>
            <a:rect l="l" t="t" r="r" b="b"/>
            <a:pathLst>
              <a:path w="9043016" h="1345149">
                <a:moveTo>
                  <a:pt x="0" y="0"/>
                </a:moveTo>
                <a:lnTo>
                  <a:pt x="9043015" y="0"/>
                </a:lnTo>
                <a:lnTo>
                  <a:pt x="9043015" y="1345148"/>
                </a:lnTo>
                <a:lnTo>
                  <a:pt x="0" y="1345148"/>
                </a:lnTo>
                <a:lnTo>
                  <a:pt x="0" y="0"/>
                </a:lnTo>
                <a:close/>
              </a:path>
            </a:pathLst>
          </a:custGeom>
          <a:blipFill>
            <a:blip r:embed="rId3"/>
            <a:stretch>
              <a:fillRect/>
            </a:stretch>
          </a:blipFill>
        </p:spPr>
        <p:txBody>
          <a:bodyPr/>
          <a:lstStyle/>
          <a:p>
            <a:endParaRPr lang="en-US"/>
          </a:p>
        </p:txBody>
      </p:sp>
      <p:sp>
        <p:nvSpPr>
          <p:cNvPr id="4" name="Freeform 4"/>
          <p:cNvSpPr/>
          <p:nvPr/>
        </p:nvSpPr>
        <p:spPr>
          <a:xfrm>
            <a:off x="10433064" y="3730544"/>
            <a:ext cx="6509972" cy="1863814"/>
          </a:xfrm>
          <a:custGeom>
            <a:avLst/>
            <a:gdLst/>
            <a:ahLst/>
            <a:cxnLst/>
            <a:rect l="l" t="t" r="r" b="b"/>
            <a:pathLst>
              <a:path w="6509972" h="1863814">
                <a:moveTo>
                  <a:pt x="0" y="0"/>
                </a:moveTo>
                <a:lnTo>
                  <a:pt x="6509972" y="0"/>
                </a:lnTo>
                <a:lnTo>
                  <a:pt x="6509972" y="1863813"/>
                </a:lnTo>
                <a:lnTo>
                  <a:pt x="0" y="1863813"/>
                </a:lnTo>
                <a:lnTo>
                  <a:pt x="0" y="0"/>
                </a:lnTo>
                <a:close/>
              </a:path>
            </a:pathLst>
          </a:custGeom>
          <a:blipFill>
            <a:blip r:embed="rId4"/>
            <a:stretch>
              <a:fillRect/>
            </a:stretch>
          </a:blipFill>
        </p:spPr>
        <p:txBody>
          <a:bodyPr/>
          <a:lstStyle/>
          <a:p>
            <a:endParaRPr lang="en-US"/>
          </a:p>
        </p:txBody>
      </p:sp>
      <p:sp>
        <p:nvSpPr>
          <p:cNvPr id="5" name="Freeform 5"/>
          <p:cNvSpPr/>
          <p:nvPr/>
        </p:nvSpPr>
        <p:spPr>
          <a:xfrm>
            <a:off x="639364" y="6628909"/>
            <a:ext cx="6130880" cy="2876089"/>
          </a:xfrm>
          <a:custGeom>
            <a:avLst/>
            <a:gdLst/>
            <a:ahLst/>
            <a:cxnLst/>
            <a:rect l="l" t="t" r="r" b="b"/>
            <a:pathLst>
              <a:path w="6130880" h="2876089">
                <a:moveTo>
                  <a:pt x="0" y="0"/>
                </a:moveTo>
                <a:lnTo>
                  <a:pt x="6130880" y="0"/>
                </a:lnTo>
                <a:lnTo>
                  <a:pt x="6130880" y="2876089"/>
                </a:lnTo>
                <a:lnTo>
                  <a:pt x="0" y="2876089"/>
                </a:lnTo>
                <a:lnTo>
                  <a:pt x="0" y="0"/>
                </a:lnTo>
                <a:close/>
              </a:path>
            </a:pathLst>
          </a:custGeom>
          <a:blipFill>
            <a:blip r:embed="rId5"/>
            <a:stretch>
              <a:fillRect/>
            </a:stretch>
          </a:blipFill>
        </p:spPr>
        <p:txBody>
          <a:bodyPr/>
          <a:lstStyle/>
          <a:p>
            <a:endParaRPr lang="en-US"/>
          </a:p>
        </p:txBody>
      </p:sp>
      <p:sp>
        <p:nvSpPr>
          <p:cNvPr id="6" name="Freeform 6"/>
          <p:cNvSpPr/>
          <p:nvPr/>
        </p:nvSpPr>
        <p:spPr>
          <a:xfrm>
            <a:off x="10464184" y="6714942"/>
            <a:ext cx="6581932" cy="2499868"/>
          </a:xfrm>
          <a:custGeom>
            <a:avLst/>
            <a:gdLst/>
            <a:ahLst/>
            <a:cxnLst/>
            <a:rect l="l" t="t" r="r" b="b"/>
            <a:pathLst>
              <a:path w="6581932" h="2499868">
                <a:moveTo>
                  <a:pt x="0" y="0"/>
                </a:moveTo>
                <a:lnTo>
                  <a:pt x="6581932" y="0"/>
                </a:lnTo>
                <a:lnTo>
                  <a:pt x="6581932" y="2499869"/>
                </a:lnTo>
                <a:lnTo>
                  <a:pt x="0" y="2499869"/>
                </a:lnTo>
                <a:lnTo>
                  <a:pt x="0" y="0"/>
                </a:lnTo>
                <a:close/>
              </a:path>
            </a:pathLst>
          </a:custGeom>
          <a:blipFill>
            <a:blip r:embed="rId6"/>
            <a:stretch>
              <a:fillRect/>
            </a:stretch>
          </a:blipFill>
        </p:spPr>
        <p:txBody>
          <a:bodyPr/>
          <a:lstStyle/>
          <a:p>
            <a:endParaRPr lang="en-US"/>
          </a:p>
        </p:txBody>
      </p:sp>
      <p:sp>
        <p:nvSpPr>
          <p:cNvPr id="7" name="TextBox 7"/>
          <p:cNvSpPr txBox="1"/>
          <p:nvPr/>
        </p:nvSpPr>
        <p:spPr>
          <a:xfrm>
            <a:off x="639364" y="536067"/>
            <a:ext cx="13115786" cy="937641"/>
          </a:xfrm>
          <a:prstGeom prst="rect">
            <a:avLst/>
          </a:prstGeom>
        </p:spPr>
        <p:txBody>
          <a:bodyPr lIns="0" tIns="0" rIns="0" bIns="0" rtlCol="0" anchor="t">
            <a:spAutoFit/>
          </a:bodyPr>
          <a:lstStyle/>
          <a:p>
            <a:pPr algn="l">
              <a:lnSpc>
                <a:spcPts val="6371"/>
              </a:lnSpc>
            </a:pPr>
            <a:r>
              <a:rPr lang="en-US" sz="5899" b="1">
                <a:solidFill>
                  <a:srgbClr val="222222"/>
                </a:solidFill>
                <a:latin typeface="Times New Roman Bold"/>
                <a:ea typeface="Times New Roman Bold"/>
                <a:cs typeface="Times New Roman Bold"/>
                <a:sym typeface="Times New Roman Bold"/>
              </a:rPr>
              <a:t>Validation of Business Rule Alignment</a:t>
            </a:r>
          </a:p>
        </p:txBody>
      </p:sp>
      <p:sp>
        <p:nvSpPr>
          <p:cNvPr id="8" name="TextBox 8"/>
          <p:cNvSpPr txBox="1"/>
          <p:nvPr/>
        </p:nvSpPr>
        <p:spPr>
          <a:xfrm>
            <a:off x="3550440" y="1761724"/>
            <a:ext cx="1369516" cy="848235"/>
          </a:xfrm>
          <a:prstGeom prst="rect">
            <a:avLst/>
          </a:prstGeom>
        </p:spPr>
        <p:txBody>
          <a:bodyPr lIns="0" tIns="0" rIns="0" bIns="0" rtlCol="0" anchor="t">
            <a:spAutoFit/>
          </a:bodyPr>
          <a:lstStyle/>
          <a:p>
            <a:pPr algn="ctr">
              <a:lnSpc>
                <a:spcPts val="6271"/>
              </a:lnSpc>
              <a:spcBef>
                <a:spcPct val="0"/>
              </a:spcBef>
            </a:pPr>
            <a:r>
              <a:rPr lang="en-US" sz="4479" b="1" u="sng">
                <a:solidFill>
                  <a:srgbClr val="222222"/>
                </a:solidFill>
                <a:latin typeface="Times New Roman Bold"/>
                <a:ea typeface="Times New Roman Bold"/>
                <a:cs typeface="Times New Roman Bold"/>
                <a:sym typeface="Times New Roman Bold"/>
              </a:rPr>
              <a:t>Code</a:t>
            </a:r>
            <a:r>
              <a:rPr lang="en-US" sz="4479" u="sng">
                <a:solidFill>
                  <a:srgbClr val="222222"/>
                </a:solidFill>
                <a:latin typeface="Times New Roman"/>
                <a:ea typeface="Times New Roman"/>
                <a:cs typeface="Times New Roman"/>
                <a:sym typeface="Times New Roman"/>
              </a:rPr>
              <a:t> </a:t>
            </a:r>
          </a:p>
        </p:txBody>
      </p:sp>
      <p:sp>
        <p:nvSpPr>
          <p:cNvPr id="9" name="TextBox 9"/>
          <p:cNvSpPr txBox="1"/>
          <p:nvPr/>
        </p:nvSpPr>
        <p:spPr>
          <a:xfrm>
            <a:off x="12639090" y="1761724"/>
            <a:ext cx="1838910" cy="740587"/>
          </a:xfrm>
          <a:prstGeom prst="rect">
            <a:avLst/>
          </a:prstGeom>
        </p:spPr>
        <p:txBody>
          <a:bodyPr wrap="square" lIns="0" tIns="0" rIns="0" bIns="0" rtlCol="0" anchor="t">
            <a:spAutoFit/>
          </a:bodyPr>
          <a:lstStyle/>
          <a:p>
            <a:pPr algn="ctr">
              <a:lnSpc>
                <a:spcPts val="6271"/>
              </a:lnSpc>
              <a:spcBef>
                <a:spcPct val="0"/>
              </a:spcBef>
            </a:pPr>
            <a:r>
              <a:rPr lang="en-US" sz="4479" b="1" dirty="0">
                <a:solidFill>
                  <a:srgbClr val="222222"/>
                </a:solidFill>
                <a:latin typeface="Times New Roman Bold"/>
                <a:ea typeface="Times New Roman Bold"/>
                <a:cs typeface="Times New Roman Bold"/>
                <a:sym typeface="Times New Roman Bold"/>
              </a:rPr>
              <a:t>Result</a:t>
            </a:r>
          </a:p>
        </p:txBody>
      </p:sp>
      <p:sp>
        <p:nvSpPr>
          <p:cNvPr id="10" name="TextBox 10"/>
          <p:cNvSpPr txBox="1"/>
          <p:nvPr/>
        </p:nvSpPr>
        <p:spPr>
          <a:xfrm>
            <a:off x="-438842" y="3011160"/>
            <a:ext cx="5923943" cy="580253"/>
          </a:xfrm>
          <a:prstGeom prst="rect">
            <a:avLst/>
          </a:prstGeom>
        </p:spPr>
        <p:txBody>
          <a:bodyPr lIns="0" tIns="0" rIns="0" bIns="0" rtlCol="0" anchor="t">
            <a:spAutoFit/>
          </a:bodyPr>
          <a:lstStyle/>
          <a:p>
            <a:pPr algn="ctr">
              <a:lnSpc>
                <a:spcPts val="4242"/>
              </a:lnSpc>
              <a:spcBef>
                <a:spcPct val="0"/>
              </a:spcBef>
            </a:pPr>
            <a:r>
              <a:rPr lang="en-US" sz="3030" b="1">
                <a:solidFill>
                  <a:srgbClr val="222222"/>
                </a:solidFill>
                <a:latin typeface="Times New Roman Bold"/>
                <a:ea typeface="Times New Roman Bold"/>
                <a:cs typeface="Times New Roman Bold"/>
                <a:sym typeface="Times New Roman Bold"/>
              </a:rPr>
              <a:t>Call Outcome Summary</a:t>
            </a:r>
          </a:p>
        </p:txBody>
      </p:sp>
      <p:sp>
        <p:nvSpPr>
          <p:cNvPr id="11" name="TextBox 11"/>
          <p:cNvSpPr txBox="1"/>
          <p:nvPr/>
        </p:nvSpPr>
        <p:spPr>
          <a:xfrm>
            <a:off x="639364" y="5687965"/>
            <a:ext cx="5913836" cy="506164"/>
          </a:xfrm>
          <a:prstGeom prst="rect">
            <a:avLst/>
          </a:prstGeom>
        </p:spPr>
        <p:txBody>
          <a:bodyPr wrap="square" lIns="0" tIns="0" rIns="0" bIns="0" rtlCol="0" anchor="t">
            <a:spAutoFit/>
          </a:bodyPr>
          <a:lstStyle/>
          <a:p>
            <a:pPr algn="ctr">
              <a:lnSpc>
                <a:spcPts val="4311"/>
              </a:lnSpc>
              <a:spcBef>
                <a:spcPct val="0"/>
              </a:spcBef>
            </a:pPr>
            <a:r>
              <a:rPr lang="en-US" sz="3079" b="1" dirty="0">
                <a:solidFill>
                  <a:srgbClr val="222222"/>
                </a:solidFill>
                <a:latin typeface="Times New Roman Bold"/>
                <a:ea typeface="Times New Roman Bold"/>
                <a:cs typeface="Times New Roman Bold"/>
                <a:sym typeface="Times New Roman Bold"/>
              </a:rPr>
              <a:t>Campaign Alignment Validation</a:t>
            </a:r>
          </a:p>
        </p:txBody>
      </p:sp>
    </p:spTree>
  </p:cSld>
  <p:clrMapOvr>
    <a:masterClrMapping/>
  </p:clrMapOvr>
  <p:transition spd="slow">
    <p:push dir="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1903531" y="3226927"/>
            <a:ext cx="15355769" cy="1283970"/>
          </a:xfrm>
          <a:prstGeom prst="rect">
            <a:avLst/>
          </a:prstGeom>
        </p:spPr>
        <p:txBody>
          <a:bodyPr lIns="0" tIns="0" rIns="0" bIns="0" rtlCol="0" anchor="t">
            <a:spAutoFit/>
          </a:bodyPr>
          <a:lstStyle/>
          <a:p>
            <a:pPr algn="ctr">
              <a:lnSpc>
                <a:spcPts val="8640"/>
              </a:lnSpc>
            </a:pPr>
            <a:r>
              <a:rPr lang="en-US" sz="8000" b="1">
                <a:solidFill>
                  <a:srgbClr val="222222"/>
                </a:solidFill>
                <a:latin typeface="Times New Roman Bold"/>
                <a:ea typeface="Times New Roman Bold"/>
                <a:cs typeface="Times New Roman Bold"/>
                <a:sym typeface="Times New Roman Bold"/>
              </a:rPr>
              <a:t>Data Validation Report</a:t>
            </a:r>
          </a:p>
        </p:txBody>
      </p:sp>
      <p:sp>
        <p:nvSpPr>
          <p:cNvPr id="4" name="TextBox 4"/>
          <p:cNvSpPr txBox="1"/>
          <p:nvPr/>
        </p:nvSpPr>
        <p:spPr>
          <a:xfrm>
            <a:off x="2803149" y="5338615"/>
            <a:ext cx="12284001" cy="1309244"/>
          </a:xfrm>
          <a:prstGeom prst="rect">
            <a:avLst/>
          </a:prstGeom>
        </p:spPr>
        <p:txBody>
          <a:bodyPr lIns="0" tIns="0" rIns="0" bIns="0" rtlCol="0" anchor="t">
            <a:spAutoFit/>
          </a:bodyPr>
          <a:lstStyle/>
          <a:p>
            <a:pPr algn="ctr">
              <a:lnSpc>
                <a:spcPts val="5011"/>
              </a:lnSpc>
            </a:pPr>
            <a:r>
              <a:rPr lang="en-US" sz="3579">
                <a:solidFill>
                  <a:srgbClr val="222222"/>
                </a:solidFill>
                <a:latin typeface="Times New Roman"/>
                <a:ea typeface="Times New Roman"/>
                <a:cs typeface="Times New Roman"/>
                <a:sym typeface="Times New Roman"/>
              </a:rPr>
              <a:t>A Summary of identifies issues and Steps taken to ensure data accuracy and completeness</a:t>
            </a:r>
          </a:p>
        </p:txBody>
      </p:sp>
    </p:spTree>
  </p:cSld>
  <p:clrMapOvr>
    <a:masterClrMapping/>
  </p:clrMapOvr>
  <p:transition spd="slow">
    <p:push dir="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US"/>
          </a:p>
        </p:txBody>
      </p:sp>
      <p:graphicFrame>
        <p:nvGraphicFramePr>
          <p:cNvPr id="4" name="Table 3">
            <a:extLst>
              <a:ext uri="{FF2B5EF4-FFF2-40B4-BE49-F238E27FC236}">
                <a16:creationId xmlns:a16="http://schemas.microsoft.com/office/drawing/2014/main" id="{B230EE7A-3B1D-3B61-56C5-31E4DDBBE994}"/>
              </a:ext>
            </a:extLst>
          </p:cNvPr>
          <p:cNvGraphicFramePr>
            <a:graphicFrameLocks noGrp="1"/>
          </p:cNvGraphicFramePr>
          <p:nvPr>
            <p:extLst>
              <p:ext uri="{D42A27DB-BD31-4B8C-83A1-F6EECF244321}">
                <p14:modId xmlns:p14="http://schemas.microsoft.com/office/powerpoint/2010/main" val="420603144"/>
              </p:ext>
            </p:extLst>
          </p:nvPr>
        </p:nvGraphicFramePr>
        <p:xfrm>
          <a:off x="1752600" y="1600199"/>
          <a:ext cx="14935200" cy="7658096"/>
        </p:xfrm>
        <a:graphic>
          <a:graphicData uri="http://schemas.openxmlformats.org/drawingml/2006/table">
            <a:tbl>
              <a:tblPr/>
              <a:tblGrid>
                <a:gridCol w="7467600">
                  <a:extLst>
                    <a:ext uri="{9D8B030D-6E8A-4147-A177-3AD203B41FA5}">
                      <a16:colId xmlns:a16="http://schemas.microsoft.com/office/drawing/2014/main" val="4030917543"/>
                    </a:ext>
                  </a:extLst>
                </a:gridCol>
                <a:gridCol w="7467600">
                  <a:extLst>
                    <a:ext uri="{9D8B030D-6E8A-4147-A177-3AD203B41FA5}">
                      <a16:colId xmlns:a16="http://schemas.microsoft.com/office/drawing/2014/main" val="1990628973"/>
                    </a:ext>
                  </a:extLst>
                </a:gridCol>
              </a:tblGrid>
              <a:tr h="1914524">
                <a:tc>
                  <a:txBody>
                    <a:bodyPr/>
                    <a:lstStyle/>
                    <a:p>
                      <a:pPr>
                        <a:buNone/>
                      </a:pPr>
                      <a:r>
                        <a:rPr lang="en-US" sz="3200" b="1" dirty="0">
                          <a:effectLst/>
                          <a:latin typeface="Times New Roman" panose="02020603050405020304" pitchFamily="18" charset="0"/>
                          <a:cs typeface="Times New Roman" panose="02020603050405020304" pitchFamily="18" charset="0"/>
                        </a:rPr>
                        <a:t>Identified Issue</a:t>
                      </a:r>
                    </a:p>
                  </a:txBody>
                  <a:tcPr marL="48823" marR="48823" marT="24412" marB="24412" anchor="ct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solidFill>
                      <a:srgbClr val="FFFFFF"/>
                    </a:solidFill>
                  </a:tcPr>
                </a:tc>
                <a:tc>
                  <a:txBody>
                    <a:bodyPr/>
                    <a:lstStyle/>
                    <a:p>
                      <a:pPr>
                        <a:buNone/>
                      </a:pPr>
                      <a:r>
                        <a:rPr lang="en-US" sz="3200" b="1">
                          <a:effectLst/>
                          <a:latin typeface="Times New Roman" panose="02020603050405020304" pitchFamily="18" charset="0"/>
                          <a:cs typeface="Times New Roman" panose="02020603050405020304" pitchFamily="18" charset="0"/>
                        </a:rPr>
                        <a:t>Action Taken</a:t>
                      </a:r>
                    </a:p>
                  </a:txBody>
                  <a:tcPr marL="48823" marR="48823" marT="24412" marB="24412" anchor="ct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solidFill>
                      <a:srgbClr val="FFFFFF"/>
                    </a:solidFill>
                  </a:tcPr>
                </a:tc>
                <a:extLst>
                  <a:ext uri="{0D108BD9-81ED-4DB2-BD59-A6C34878D82A}">
                    <a16:rowId xmlns:a16="http://schemas.microsoft.com/office/drawing/2014/main" val="170102316"/>
                  </a:ext>
                </a:extLst>
              </a:tr>
              <a:tr h="1914524">
                <a:tc>
                  <a:txBody>
                    <a:bodyPr/>
                    <a:lstStyle/>
                    <a:p>
                      <a:pPr>
                        <a:buNone/>
                      </a:pPr>
                      <a:r>
                        <a:rPr lang="en-US" sz="3200">
                          <a:effectLst/>
                          <a:latin typeface="Times New Roman" panose="02020603050405020304" pitchFamily="18" charset="0"/>
                          <a:cs typeface="Times New Roman" panose="02020603050405020304" pitchFamily="18" charset="0"/>
                        </a:rPr>
                        <a:t>Duplicate Records across Applicant, Outreach, Campaign, and Master tables</a:t>
                      </a:r>
                    </a:p>
                  </a:txBody>
                  <a:tcPr marL="48823" marR="48823" marT="24412" marB="24412" anchor="ct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solidFill>
                      <a:srgbClr val="FFFFFF"/>
                    </a:solidFill>
                  </a:tcPr>
                </a:tc>
                <a:tc>
                  <a:txBody>
                    <a:bodyPr/>
                    <a:lstStyle/>
                    <a:p>
                      <a:pPr>
                        <a:buNone/>
                      </a:pPr>
                      <a:r>
                        <a:rPr lang="en-US" sz="3200">
                          <a:effectLst/>
                          <a:latin typeface="Times New Roman" panose="02020603050405020304" pitchFamily="18" charset="0"/>
                          <a:cs typeface="Times New Roman" panose="02020603050405020304" pitchFamily="18" charset="0"/>
                        </a:rPr>
                        <a:t>Deduplication performed using unique keys, merged overlapping entries, and applied constraints to prevent recurrence.</a:t>
                      </a:r>
                    </a:p>
                  </a:txBody>
                  <a:tcPr marL="48823" marR="48823" marT="24412" marB="24412" anchor="ct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solidFill>
                      <a:srgbClr val="FFFFFF"/>
                    </a:solidFill>
                  </a:tcPr>
                </a:tc>
                <a:extLst>
                  <a:ext uri="{0D108BD9-81ED-4DB2-BD59-A6C34878D82A}">
                    <a16:rowId xmlns:a16="http://schemas.microsoft.com/office/drawing/2014/main" val="1826524686"/>
                  </a:ext>
                </a:extLst>
              </a:tr>
              <a:tr h="1914524">
                <a:tc>
                  <a:txBody>
                    <a:bodyPr/>
                    <a:lstStyle/>
                    <a:p>
                      <a:pPr>
                        <a:buNone/>
                      </a:pPr>
                      <a:r>
                        <a:rPr lang="en-US" sz="3200">
                          <a:effectLst/>
                          <a:latin typeface="Times New Roman" panose="02020603050405020304" pitchFamily="18" charset="0"/>
                          <a:cs typeface="Times New Roman" panose="02020603050405020304" pitchFamily="18" charset="0"/>
                        </a:rPr>
                        <a:t>Missing Values in key fields (emails, phone numbers, campaign/master data)</a:t>
                      </a:r>
                    </a:p>
                  </a:txBody>
                  <a:tcPr marL="48823" marR="48823" marT="24412" marB="24412" anchor="ct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solidFill>
                      <a:srgbClr val="FFFFFF"/>
                    </a:solidFill>
                  </a:tcPr>
                </a:tc>
                <a:tc>
                  <a:txBody>
                    <a:bodyPr/>
                    <a:lstStyle/>
                    <a:p>
                      <a:pPr>
                        <a:buNone/>
                      </a:pPr>
                      <a:r>
                        <a:rPr lang="en-US" sz="3200">
                          <a:effectLst/>
                          <a:latin typeface="Times New Roman" panose="02020603050405020304" pitchFamily="18" charset="0"/>
                          <a:cs typeface="Times New Roman" panose="02020603050405020304" pitchFamily="18" charset="0"/>
                        </a:rPr>
                        <a:t>Backfilled from source logs where possible, imputed defaults, flagged critical nulls for manual enrichment.</a:t>
                      </a:r>
                    </a:p>
                  </a:txBody>
                  <a:tcPr marL="48823" marR="48823" marT="24412" marB="24412" anchor="ct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solidFill>
                      <a:srgbClr val="FFFFFF"/>
                    </a:solidFill>
                  </a:tcPr>
                </a:tc>
                <a:extLst>
                  <a:ext uri="{0D108BD9-81ED-4DB2-BD59-A6C34878D82A}">
                    <a16:rowId xmlns:a16="http://schemas.microsoft.com/office/drawing/2014/main" val="3131475357"/>
                  </a:ext>
                </a:extLst>
              </a:tr>
              <a:tr h="1914524">
                <a:tc>
                  <a:txBody>
                    <a:bodyPr/>
                    <a:lstStyle/>
                    <a:p>
                      <a:pPr>
                        <a:buNone/>
                      </a:pPr>
                      <a:r>
                        <a:rPr lang="en-US" sz="3200">
                          <a:effectLst/>
                          <a:latin typeface="Times New Roman" panose="02020603050405020304" pitchFamily="18" charset="0"/>
                          <a:cs typeface="Times New Roman" panose="02020603050405020304" pitchFamily="18" charset="0"/>
                        </a:rPr>
                        <a:t>Record Count Mismatches between source datasets (Applicant vs. Master Table, etc.)</a:t>
                      </a:r>
                    </a:p>
                  </a:txBody>
                  <a:tcPr marL="48823" marR="48823" marT="24412" marB="24412" anchor="ct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solidFill>
                      <a:srgbClr val="FFFFFF"/>
                    </a:solidFill>
                  </a:tcPr>
                </a:tc>
                <a:tc>
                  <a:txBody>
                    <a:bodyPr/>
                    <a:lstStyle/>
                    <a:p>
                      <a:pPr>
                        <a:buNone/>
                      </a:pPr>
                      <a:r>
                        <a:rPr lang="en-US" sz="3200" dirty="0">
                          <a:effectLst/>
                          <a:latin typeface="Times New Roman" panose="02020603050405020304" pitchFamily="18" charset="0"/>
                          <a:cs typeface="Times New Roman" panose="02020603050405020304" pitchFamily="18" charset="0"/>
                        </a:rPr>
                        <a:t>Reconciled using outer joins, corrected ETL loads, and automated record count checks.</a:t>
                      </a:r>
                    </a:p>
                  </a:txBody>
                  <a:tcPr marL="48823" marR="48823" marT="24412" marB="24412" anchor="ct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solidFill>
                      <a:srgbClr val="FFFFFF"/>
                    </a:solidFill>
                  </a:tcPr>
                </a:tc>
                <a:extLst>
                  <a:ext uri="{0D108BD9-81ED-4DB2-BD59-A6C34878D82A}">
                    <a16:rowId xmlns:a16="http://schemas.microsoft.com/office/drawing/2014/main" val="682710840"/>
                  </a:ext>
                </a:extLst>
              </a:tr>
            </a:tbl>
          </a:graphicData>
        </a:graphic>
      </p:graphicFrame>
      <p:sp>
        <p:nvSpPr>
          <p:cNvPr id="5" name="Rectangle 1">
            <a:extLst>
              <a:ext uri="{FF2B5EF4-FFF2-40B4-BE49-F238E27FC236}">
                <a16:creationId xmlns:a16="http://schemas.microsoft.com/office/drawing/2014/main" id="{0C136A07-1E35-5598-1403-F862DAA55C4A}"/>
              </a:ext>
            </a:extLst>
          </p:cNvPr>
          <p:cNvSpPr>
            <a:spLocks noChangeArrowheads="1"/>
          </p:cNvSpPr>
          <p:nvPr/>
        </p:nvSpPr>
        <p:spPr bwMode="auto">
          <a:xfrm>
            <a:off x="2374900" y="1600200"/>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cSld>
  <p:clrMapOvr>
    <a:masterClrMapping/>
  </p:clrMapOvr>
  <p:transition spd="slow">
    <p:push dir="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2192" y="-762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US"/>
          </a:p>
        </p:txBody>
      </p:sp>
      <p:graphicFrame>
        <p:nvGraphicFramePr>
          <p:cNvPr id="6" name="Table 5">
            <a:extLst>
              <a:ext uri="{FF2B5EF4-FFF2-40B4-BE49-F238E27FC236}">
                <a16:creationId xmlns:a16="http://schemas.microsoft.com/office/drawing/2014/main" id="{40770324-132E-2998-1D79-EC99992A9AAC}"/>
              </a:ext>
            </a:extLst>
          </p:cNvPr>
          <p:cNvGraphicFramePr>
            <a:graphicFrameLocks noGrp="1"/>
          </p:cNvGraphicFramePr>
          <p:nvPr>
            <p:extLst>
              <p:ext uri="{D42A27DB-BD31-4B8C-83A1-F6EECF244321}">
                <p14:modId xmlns:p14="http://schemas.microsoft.com/office/powerpoint/2010/main" val="1180148570"/>
              </p:ext>
            </p:extLst>
          </p:nvPr>
        </p:nvGraphicFramePr>
        <p:xfrm>
          <a:off x="1920240" y="1600199"/>
          <a:ext cx="14386560" cy="7200897"/>
        </p:xfrm>
        <a:graphic>
          <a:graphicData uri="http://schemas.openxmlformats.org/drawingml/2006/table">
            <a:tbl>
              <a:tblPr/>
              <a:tblGrid>
                <a:gridCol w="7193280">
                  <a:extLst>
                    <a:ext uri="{9D8B030D-6E8A-4147-A177-3AD203B41FA5}">
                      <a16:colId xmlns:a16="http://schemas.microsoft.com/office/drawing/2014/main" val="1465172685"/>
                    </a:ext>
                  </a:extLst>
                </a:gridCol>
                <a:gridCol w="7193280">
                  <a:extLst>
                    <a:ext uri="{9D8B030D-6E8A-4147-A177-3AD203B41FA5}">
                      <a16:colId xmlns:a16="http://schemas.microsoft.com/office/drawing/2014/main" val="3093300775"/>
                    </a:ext>
                  </a:extLst>
                </a:gridCol>
              </a:tblGrid>
              <a:tr h="2400299">
                <a:tc>
                  <a:txBody>
                    <a:bodyPr/>
                    <a:lstStyle/>
                    <a:p>
                      <a:pPr>
                        <a:buNone/>
                      </a:pPr>
                      <a:r>
                        <a:rPr lang="en-US" sz="2800" dirty="0">
                          <a:effectLst/>
                          <a:latin typeface="Times New Roman" panose="02020603050405020304" pitchFamily="18" charset="0"/>
                          <a:cs typeface="Times New Roman" panose="02020603050405020304" pitchFamily="18" charset="0"/>
                        </a:rPr>
                        <a:t>Data Inconsistency (naming differences in universities, campaigns, applicants)</a:t>
                      </a:r>
                    </a:p>
                  </a:txBody>
                  <a:tcPr marL="58928" marR="58928" marT="29464" marB="29464" anchor="ct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solidFill>
                      <a:srgbClr val="FFFFFF"/>
                    </a:solidFill>
                  </a:tcPr>
                </a:tc>
                <a:tc>
                  <a:txBody>
                    <a:bodyPr/>
                    <a:lstStyle/>
                    <a:p>
                      <a:pPr>
                        <a:buNone/>
                      </a:pPr>
                      <a:r>
                        <a:rPr lang="en-US" sz="2800">
                          <a:effectLst/>
                          <a:latin typeface="Times New Roman" panose="02020603050405020304" pitchFamily="18" charset="0"/>
                          <a:cs typeface="Times New Roman" panose="02020603050405020304" pitchFamily="18" charset="0"/>
                        </a:rPr>
                        <a:t>Standardized formats using mapping tables, normalization, and enforced consistency rules.</a:t>
                      </a:r>
                    </a:p>
                  </a:txBody>
                  <a:tcPr marL="58928" marR="58928" marT="29464" marB="29464" anchor="ct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solidFill>
                      <a:srgbClr val="FFFFFF"/>
                    </a:solidFill>
                  </a:tcPr>
                </a:tc>
                <a:extLst>
                  <a:ext uri="{0D108BD9-81ED-4DB2-BD59-A6C34878D82A}">
                    <a16:rowId xmlns:a16="http://schemas.microsoft.com/office/drawing/2014/main" val="431034001"/>
                  </a:ext>
                </a:extLst>
              </a:tr>
              <a:tr h="2400299">
                <a:tc>
                  <a:txBody>
                    <a:bodyPr/>
                    <a:lstStyle/>
                    <a:p>
                      <a:pPr>
                        <a:buNone/>
                      </a:pPr>
                      <a:r>
                        <a:rPr lang="en-US" sz="2800">
                          <a:effectLst/>
                          <a:latin typeface="Times New Roman" panose="02020603050405020304" pitchFamily="18" charset="0"/>
                          <a:cs typeface="Times New Roman" panose="02020603050405020304" pitchFamily="18" charset="0"/>
                        </a:rPr>
                        <a:t>Business Rule Violations (e.g., invalid call outcomes, misaligned campaign mappings)</a:t>
                      </a:r>
                    </a:p>
                  </a:txBody>
                  <a:tcPr marL="58928" marR="58928" marT="29464" marB="29464" anchor="ct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solidFill>
                      <a:srgbClr val="FFFFFF"/>
                    </a:solidFill>
                  </a:tcPr>
                </a:tc>
                <a:tc>
                  <a:txBody>
                    <a:bodyPr/>
                    <a:lstStyle/>
                    <a:p>
                      <a:pPr>
                        <a:buNone/>
                      </a:pPr>
                      <a:r>
                        <a:rPr lang="en-US" sz="2800">
                          <a:effectLst/>
                          <a:latin typeface="Times New Roman" panose="02020603050405020304" pitchFamily="18" charset="0"/>
                          <a:cs typeface="Times New Roman" panose="02020603050405020304" pitchFamily="18" charset="0"/>
                        </a:rPr>
                        <a:t>Corrected mappings, aligned with business rules, and enforced referential integrity.</a:t>
                      </a:r>
                    </a:p>
                  </a:txBody>
                  <a:tcPr marL="58928" marR="58928" marT="29464" marB="29464" anchor="ct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solidFill>
                      <a:srgbClr val="FFFFFF"/>
                    </a:solidFill>
                  </a:tcPr>
                </a:tc>
                <a:extLst>
                  <a:ext uri="{0D108BD9-81ED-4DB2-BD59-A6C34878D82A}">
                    <a16:rowId xmlns:a16="http://schemas.microsoft.com/office/drawing/2014/main" val="478063918"/>
                  </a:ext>
                </a:extLst>
              </a:tr>
              <a:tr h="2400299">
                <a:tc>
                  <a:txBody>
                    <a:bodyPr/>
                    <a:lstStyle/>
                    <a:p>
                      <a:pPr>
                        <a:buNone/>
                      </a:pPr>
                      <a:r>
                        <a:rPr lang="fr-FR" sz="2800">
                          <a:effectLst/>
                          <a:latin typeface="Times New Roman" panose="02020603050405020304" pitchFamily="18" charset="0"/>
                          <a:cs typeface="Times New Roman" panose="02020603050405020304" pitchFamily="18" charset="0"/>
                        </a:rPr>
                        <a:t>Format Issues (date inconsistencies, non-standard entries)</a:t>
                      </a:r>
                    </a:p>
                  </a:txBody>
                  <a:tcPr marL="58928" marR="58928" marT="29464" marB="29464" anchor="ct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solidFill>
                      <a:srgbClr val="FFFFFF"/>
                    </a:solidFill>
                  </a:tcPr>
                </a:tc>
                <a:tc>
                  <a:txBody>
                    <a:bodyPr/>
                    <a:lstStyle/>
                    <a:p>
                      <a:pPr>
                        <a:buNone/>
                      </a:pPr>
                      <a:r>
                        <a:rPr lang="en-US" sz="2800" dirty="0">
                          <a:effectLst/>
                          <a:latin typeface="Times New Roman" panose="02020603050405020304" pitchFamily="18" charset="0"/>
                          <a:cs typeface="Times New Roman" panose="02020603050405020304" pitchFamily="18" charset="0"/>
                        </a:rPr>
                        <a:t>Standardized to ISO format (YYYY-MM-DD), validated ranges, and applied uniform formatting.</a:t>
                      </a:r>
                    </a:p>
                  </a:txBody>
                  <a:tcPr marL="58928" marR="58928" marT="29464" marB="29464" anchor="ct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solidFill>
                      <a:srgbClr val="FFFFFF"/>
                    </a:solidFill>
                  </a:tcPr>
                </a:tc>
                <a:extLst>
                  <a:ext uri="{0D108BD9-81ED-4DB2-BD59-A6C34878D82A}">
                    <a16:rowId xmlns:a16="http://schemas.microsoft.com/office/drawing/2014/main" val="917278232"/>
                  </a:ext>
                </a:extLst>
              </a:tr>
            </a:tbl>
          </a:graphicData>
        </a:graphic>
      </p:graphicFrame>
      <p:graphicFrame>
        <p:nvGraphicFramePr>
          <p:cNvPr id="7" name="Table 6">
            <a:extLst>
              <a:ext uri="{FF2B5EF4-FFF2-40B4-BE49-F238E27FC236}">
                <a16:creationId xmlns:a16="http://schemas.microsoft.com/office/drawing/2014/main" id="{4D28DAA7-79B2-C1E3-C871-99E445036906}"/>
              </a:ext>
            </a:extLst>
          </p:cNvPr>
          <p:cNvGraphicFramePr>
            <a:graphicFrameLocks noGrp="1"/>
          </p:cNvGraphicFramePr>
          <p:nvPr>
            <p:extLst>
              <p:ext uri="{D42A27DB-BD31-4B8C-83A1-F6EECF244321}">
                <p14:modId xmlns:p14="http://schemas.microsoft.com/office/powerpoint/2010/main" val="766893796"/>
              </p:ext>
            </p:extLst>
          </p:nvPr>
        </p:nvGraphicFramePr>
        <p:xfrm>
          <a:off x="1920240" y="470602"/>
          <a:ext cx="7153656" cy="1129597"/>
        </p:xfrm>
        <a:graphic>
          <a:graphicData uri="http://schemas.openxmlformats.org/drawingml/2006/table">
            <a:tbl>
              <a:tblPr/>
              <a:tblGrid>
                <a:gridCol w="7153656">
                  <a:extLst>
                    <a:ext uri="{9D8B030D-6E8A-4147-A177-3AD203B41FA5}">
                      <a16:colId xmlns:a16="http://schemas.microsoft.com/office/drawing/2014/main" val="1280536567"/>
                    </a:ext>
                  </a:extLst>
                </a:gridCol>
              </a:tblGrid>
              <a:tr h="1129597">
                <a:tc>
                  <a:txBody>
                    <a:bodyPr/>
                    <a:lstStyle/>
                    <a:p>
                      <a:pPr>
                        <a:buNone/>
                      </a:pPr>
                      <a:r>
                        <a:rPr lang="en-US" sz="4000" b="1" dirty="0">
                          <a:effectLst/>
                          <a:latin typeface="Times New Roman" panose="02020603050405020304" pitchFamily="18" charset="0"/>
                          <a:cs typeface="Times New Roman" panose="02020603050405020304" pitchFamily="18" charset="0"/>
                        </a:rPr>
                        <a:t>Identified Issue</a:t>
                      </a:r>
                    </a:p>
                  </a:txBody>
                  <a:tcPr anchor="ct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solidFill>
                      <a:srgbClr val="FFFFFF"/>
                    </a:solidFill>
                  </a:tcPr>
                </a:tc>
                <a:extLst>
                  <a:ext uri="{0D108BD9-81ED-4DB2-BD59-A6C34878D82A}">
                    <a16:rowId xmlns:a16="http://schemas.microsoft.com/office/drawing/2014/main" val="3339646267"/>
                  </a:ext>
                </a:extLst>
              </a:tr>
            </a:tbl>
          </a:graphicData>
        </a:graphic>
      </p:graphicFrame>
      <p:graphicFrame>
        <p:nvGraphicFramePr>
          <p:cNvPr id="8" name="Table 7">
            <a:extLst>
              <a:ext uri="{FF2B5EF4-FFF2-40B4-BE49-F238E27FC236}">
                <a16:creationId xmlns:a16="http://schemas.microsoft.com/office/drawing/2014/main" id="{5703E8D2-A8A6-295A-D77D-0297C6543AA0}"/>
              </a:ext>
            </a:extLst>
          </p:cNvPr>
          <p:cNvGraphicFramePr>
            <a:graphicFrameLocks noGrp="1"/>
          </p:cNvGraphicFramePr>
          <p:nvPr>
            <p:extLst>
              <p:ext uri="{D42A27DB-BD31-4B8C-83A1-F6EECF244321}">
                <p14:modId xmlns:p14="http://schemas.microsoft.com/office/powerpoint/2010/main" val="1951366496"/>
              </p:ext>
            </p:extLst>
          </p:nvPr>
        </p:nvGraphicFramePr>
        <p:xfrm>
          <a:off x="9073896" y="449645"/>
          <a:ext cx="7232904" cy="1129597"/>
        </p:xfrm>
        <a:graphic>
          <a:graphicData uri="http://schemas.openxmlformats.org/drawingml/2006/table">
            <a:tbl>
              <a:tblPr/>
              <a:tblGrid>
                <a:gridCol w="7232904">
                  <a:extLst>
                    <a:ext uri="{9D8B030D-6E8A-4147-A177-3AD203B41FA5}">
                      <a16:colId xmlns:a16="http://schemas.microsoft.com/office/drawing/2014/main" val="3018269329"/>
                    </a:ext>
                  </a:extLst>
                </a:gridCol>
              </a:tblGrid>
              <a:tr h="1129597">
                <a:tc>
                  <a:txBody>
                    <a:bodyPr/>
                    <a:lstStyle/>
                    <a:p>
                      <a:pPr>
                        <a:buNone/>
                      </a:pPr>
                      <a:r>
                        <a:rPr lang="en-US" sz="4000" b="1" dirty="0">
                          <a:effectLst/>
                          <a:latin typeface="Times New Roman" panose="02020603050405020304" pitchFamily="18" charset="0"/>
                          <a:cs typeface="Times New Roman" panose="02020603050405020304" pitchFamily="18" charset="0"/>
                        </a:rPr>
                        <a:t>Action Taken</a:t>
                      </a:r>
                    </a:p>
                  </a:txBody>
                  <a:tcPr anchor="ct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solidFill>
                      <a:srgbClr val="FFFFFF"/>
                    </a:solidFill>
                  </a:tcPr>
                </a:tc>
                <a:extLst>
                  <a:ext uri="{0D108BD9-81ED-4DB2-BD59-A6C34878D82A}">
                    <a16:rowId xmlns:a16="http://schemas.microsoft.com/office/drawing/2014/main" val="3444754308"/>
                  </a:ext>
                </a:extLst>
              </a:tr>
            </a:tbl>
          </a:graphicData>
        </a:graphic>
      </p:graphicFrame>
      <p:sp>
        <p:nvSpPr>
          <p:cNvPr id="9" name="Rectangle 1">
            <a:extLst>
              <a:ext uri="{FF2B5EF4-FFF2-40B4-BE49-F238E27FC236}">
                <a16:creationId xmlns:a16="http://schemas.microsoft.com/office/drawing/2014/main" id="{F8C4725B-6BCE-8725-43DB-898982BFF7BC}"/>
              </a:ext>
            </a:extLst>
          </p:cNvPr>
          <p:cNvSpPr>
            <a:spLocks noChangeArrowheads="1"/>
          </p:cNvSpPr>
          <p:nvPr/>
        </p:nvSpPr>
        <p:spPr bwMode="auto">
          <a:xfrm>
            <a:off x="4267200" y="454531"/>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cSld>
  <p:clrMapOvr>
    <a:masterClrMapping/>
  </p:clrMapOvr>
  <p:transition spd="slow">
    <p:push dir="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2029310" y="3566986"/>
            <a:ext cx="13673574" cy="2379343"/>
          </a:xfrm>
          <a:prstGeom prst="rect">
            <a:avLst/>
          </a:prstGeom>
        </p:spPr>
        <p:txBody>
          <a:bodyPr lIns="0" tIns="0" rIns="0" bIns="0" rtlCol="0" anchor="t">
            <a:spAutoFit/>
          </a:bodyPr>
          <a:lstStyle/>
          <a:p>
            <a:pPr algn="ctr">
              <a:lnSpc>
                <a:spcPts val="8639"/>
              </a:lnSpc>
            </a:pPr>
            <a:r>
              <a:rPr lang="en-US" sz="7999" b="1">
                <a:solidFill>
                  <a:srgbClr val="222222"/>
                </a:solidFill>
                <a:latin typeface="Times New Roman Bold"/>
                <a:ea typeface="Times New Roman Bold"/>
                <a:cs typeface="Times New Roman Bold"/>
                <a:sym typeface="Times New Roman Bold"/>
              </a:rPr>
              <a:t>Visual Representations through Looker Studio</a:t>
            </a:r>
          </a:p>
        </p:txBody>
      </p:sp>
    </p:spTree>
  </p:cSld>
  <p:clrMapOvr>
    <a:masterClrMapping/>
  </p:clrMapOvr>
  <p:transition spd="slow">
    <p:push dir="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956213" y="2861799"/>
            <a:ext cx="1996726" cy="263877"/>
            <a:chOff x="0" y="0"/>
            <a:chExt cx="4828032" cy="638048"/>
          </a:xfrm>
        </p:grpSpPr>
        <p:sp>
          <p:nvSpPr>
            <p:cNvPr id="3" name="Freeform 3"/>
            <p:cNvSpPr/>
            <p:nvPr/>
          </p:nvSpPr>
          <p:spPr>
            <a:xfrm>
              <a:off x="0" y="0"/>
              <a:ext cx="4828032" cy="638048"/>
            </a:xfrm>
            <a:custGeom>
              <a:avLst/>
              <a:gdLst/>
              <a:ahLst/>
              <a:cxnLst/>
              <a:rect l="l" t="t" r="r" b="b"/>
              <a:pathLst>
                <a:path w="4828032" h="638048">
                  <a:moveTo>
                    <a:pt x="4713224" y="51308"/>
                  </a:moveTo>
                  <a:cubicBezTo>
                    <a:pt x="4727194" y="51308"/>
                    <a:pt x="4739259" y="56261"/>
                    <a:pt x="4749165" y="66167"/>
                  </a:cubicBezTo>
                  <a:cubicBezTo>
                    <a:pt x="4759071" y="76073"/>
                    <a:pt x="4764024" y="88011"/>
                    <a:pt x="4764024" y="102108"/>
                  </a:cubicBezTo>
                  <a:lnTo>
                    <a:pt x="4764024" y="508508"/>
                  </a:lnTo>
                  <a:cubicBezTo>
                    <a:pt x="4764024" y="522478"/>
                    <a:pt x="4759071" y="534543"/>
                    <a:pt x="4749165" y="544449"/>
                  </a:cubicBezTo>
                  <a:cubicBezTo>
                    <a:pt x="4739259" y="554355"/>
                    <a:pt x="4727321" y="559308"/>
                    <a:pt x="4713224" y="559308"/>
                  </a:cubicBezTo>
                  <a:lnTo>
                    <a:pt x="115824" y="559308"/>
                  </a:lnTo>
                  <a:cubicBezTo>
                    <a:pt x="101854" y="559308"/>
                    <a:pt x="89789" y="554355"/>
                    <a:pt x="79883" y="544449"/>
                  </a:cubicBezTo>
                  <a:cubicBezTo>
                    <a:pt x="69977" y="534543"/>
                    <a:pt x="65024" y="522605"/>
                    <a:pt x="65024" y="508508"/>
                  </a:cubicBezTo>
                  <a:lnTo>
                    <a:pt x="65024" y="102108"/>
                  </a:lnTo>
                  <a:cubicBezTo>
                    <a:pt x="65024" y="88138"/>
                    <a:pt x="69977" y="76073"/>
                    <a:pt x="79883" y="66167"/>
                  </a:cubicBezTo>
                  <a:cubicBezTo>
                    <a:pt x="89789" y="56261"/>
                    <a:pt x="101854" y="51308"/>
                    <a:pt x="115824" y="51308"/>
                  </a:cubicBezTo>
                  <a:close/>
                  <a:moveTo>
                    <a:pt x="0" y="0"/>
                  </a:moveTo>
                  <a:lnTo>
                    <a:pt x="0" y="638048"/>
                  </a:lnTo>
                  <a:lnTo>
                    <a:pt x="4828032" y="638048"/>
                  </a:lnTo>
                  <a:lnTo>
                    <a:pt x="4828032" y="0"/>
                  </a:lnTo>
                  <a:close/>
                </a:path>
              </a:pathLst>
            </a:custGeom>
            <a:blipFill>
              <a:blip r:embed="rId2"/>
              <a:stretch>
                <a:fillRect/>
              </a:stretch>
            </a:blipFill>
          </p:spPr>
          <p:txBody>
            <a:bodyPr/>
            <a:lstStyle/>
            <a:p>
              <a:endParaRPr lang="en-US"/>
            </a:p>
          </p:txBody>
        </p:sp>
      </p:grpSp>
      <p:grpSp>
        <p:nvGrpSpPr>
          <p:cNvPr id="4" name="Group 4"/>
          <p:cNvGrpSpPr>
            <a:grpSpLocks noChangeAspect="1"/>
          </p:cNvGrpSpPr>
          <p:nvPr/>
        </p:nvGrpSpPr>
        <p:grpSpPr>
          <a:xfrm>
            <a:off x="2956213" y="2861799"/>
            <a:ext cx="1996726" cy="263877"/>
            <a:chOff x="0" y="0"/>
            <a:chExt cx="3621024" cy="478536"/>
          </a:xfrm>
        </p:grpSpPr>
        <p:sp>
          <p:nvSpPr>
            <p:cNvPr id="5" name="Freeform 5"/>
            <p:cNvSpPr/>
            <p:nvPr/>
          </p:nvSpPr>
          <p:spPr>
            <a:xfrm>
              <a:off x="0" y="0"/>
              <a:ext cx="3621024" cy="478536"/>
            </a:xfrm>
            <a:custGeom>
              <a:avLst/>
              <a:gdLst/>
              <a:ahLst/>
              <a:cxnLst/>
              <a:rect l="l" t="t" r="r" b="b"/>
              <a:pathLst>
                <a:path w="3621024" h="478536">
                  <a:moveTo>
                    <a:pt x="0" y="0"/>
                  </a:moveTo>
                  <a:lnTo>
                    <a:pt x="3621024" y="0"/>
                  </a:lnTo>
                  <a:lnTo>
                    <a:pt x="3621024" y="478536"/>
                  </a:lnTo>
                  <a:lnTo>
                    <a:pt x="0" y="478536"/>
                  </a:lnTo>
                  <a:close/>
                </a:path>
              </a:pathLst>
            </a:custGeom>
            <a:solidFill>
              <a:srgbClr val="FFFFFF"/>
            </a:solidFill>
          </p:spPr>
          <p:txBody>
            <a:bodyPr/>
            <a:lstStyle/>
            <a:p>
              <a:endParaRPr lang="en-US"/>
            </a:p>
          </p:txBody>
        </p:sp>
      </p:grpSp>
      <p:grpSp>
        <p:nvGrpSpPr>
          <p:cNvPr id="6" name="Group 6"/>
          <p:cNvGrpSpPr/>
          <p:nvPr/>
        </p:nvGrpSpPr>
        <p:grpSpPr>
          <a:xfrm>
            <a:off x="2967978" y="2873564"/>
            <a:ext cx="1973196" cy="240347"/>
            <a:chOff x="0" y="0"/>
            <a:chExt cx="4771136" cy="581152"/>
          </a:xfrm>
        </p:grpSpPr>
        <p:sp>
          <p:nvSpPr>
            <p:cNvPr id="7" name="Freeform 7"/>
            <p:cNvSpPr/>
            <p:nvPr/>
          </p:nvSpPr>
          <p:spPr>
            <a:xfrm>
              <a:off x="0" y="0"/>
              <a:ext cx="4771136" cy="581152"/>
            </a:xfrm>
            <a:custGeom>
              <a:avLst/>
              <a:gdLst/>
              <a:ahLst/>
              <a:cxnLst/>
              <a:rect l="l" t="t" r="r" b="b"/>
              <a:pathLst>
                <a:path w="4771136" h="581152">
                  <a:moveTo>
                    <a:pt x="4684776" y="22860"/>
                  </a:moveTo>
                  <a:cubicBezTo>
                    <a:pt x="4698746" y="22860"/>
                    <a:pt x="4710811" y="27813"/>
                    <a:pt x="4720717" y="37719"/>
                  </a:cubicBezTo>
                  <a:cubicBezTo>
                    <a:pt x="4730623" y="47625"/>
                    <a:pt x="4735576" y="59563"/>
                    <a:pt x="4735576" y="73660"/>
                  </a:cubicBezTo>
                  <a:lnTo>
                    <a:pt x="4735576" y="480060"/>
                  </a:lnTo>
                  <a:cubicBezTo>
                    <a:pt x="4735576" y="494030"/>
                    <a:pt x="4730623" y="506095"/>
                    <a:pt x="4720717" y="516001"/>
                  </a:cubicBezTo>
                  <a:cubicBezTo>
                    <a:pt x="4710811" y="525907"/>
                    <a:pt x="4698873" y="530860"/>
                    <a:pt x="4684776" y="530860"/>
                  </a:cubicBezTo>
                  <a:lnTo>
                    <a:pt x="87376" y="530860"/>
                  </a:lnTo>
                  <a:cubicBezTo>
                    <a:pt x="73406" y="530860"/>
                    <a:pt x="61341" y="525907"/>
                    <a:pt x="51435" y="516001"/>
                  </a:cubicBezTo>
                  <a:cubicBezTo>
                    <a:pt x="41529" y="506095"/>
                    <a:pt x="36576" y="494030"/>
                    <a:pt x="36576" y="480060"/>
                  </a:cubicBezTo>
                  <a:lnTo>
                    <a:pt x="36576" y="73660"/>
                  </a:lnTo>
                  <a:cubicBezTo>
                    <a:pt x="36576" y="59690"/>
                    <a:pt x="41529" y="47625"/>
                    <a:pt x="51435" y="37719"/>
                  </a:cubicBezTo>
                  <a:cubicBezTo>
                    <a:pt x="61341" y="27813"/>
                    <a:pt x="73406" y="22860"/>
                    <a:pt x="87376" y="22860"/>
                  </a:cubicBezTo>
                  <a:close/>
                  <a:moveTo>
                    <a:pt x="0" y="0"/>
                  </a:moveTo>
                  <a:lnTo>
                    <a:pt x="0" y="581152"/>
                  </a:lnTo>
                  <a:lnTo>
                    <a:pt x="4771136" y="581152"/>
                  </a:lnTo>
                  <a:lnTo>
                    <a:pt x="4771136" y="0"/>
                  </a:lnTo>
                  <a:close/>
                </a:path>
              </a:pathLst>
            </a:custGeom>
            <a:blipFill>
              <a:blip r:embed="rId3"/>
              <a:stretch>
                <a:fillRect/>
              </a:stretch>
            </a:blipFill>
          </p:spPr>
          <p:txBody>
            <a:bodyPr/>
            <a:lstStyle/>
            <a:p>
              <a:endParaRPr lang="en-US"/>
            </a:p>
          </p:txBody>
        </p:sp>
      </p:grpSp>
      <p:grpSp>
        <p:nvGrpSpPr>
          <p:cNvPr id="8" name="Group 8"/>
          <p:cNvGrpSpPr>
            <a:grpSpLocks noChangeAspect="1"/>
          </p:cNvGrpSpPr>
          <p:nvPr/>
        </p:nvGrpSpPr>
        <p:grpSpPr>
          <a:xfrm>
            <a:off x="2967978" y="2873564"/>
            <a:ext cx="1973196" cy="240347"/>
            <a:chOff x="0" y="0"/>
            <a:chExt cx="3578352" cy="435864"/>
          </a:xfrm>
        </p:grpSpPr>
        <p:sp>
          <p:nvSpPr>
            <p:cNvPr id="9" name="Freeform 9"/>
            <p:cNvSpPr/>
            <p:nvPr/>
          </p:nvSpPr>
          <p:spPr>
            <a:xfrm>
              <a:off x="0" y="0"/>
              <a:ext cx="3578352" cy="435864"/>
            </a:xfrm>
            <a:custGeom>
              <a:avLst/>
              <a:gdLst/>
              <a:ahLst/>
              <a:cxnLst/>
              <a:rect l="l" t="t" r="r" b="b"/>
              <a:pathLst>
                <a:path w="3578352" h="435864">
                  <a:moveTo>
                    <a:pt x="0" y="0"/>
                  </a:moveTo>
                  <a:lnTo>
                    <a:pt x="3578352" y="0"/>
                  </a:lnTo>
                  <a:lnTo>
                    <a:pt x="3578352" y="435864"/>
                  </a:lnTo>
                  <a:lnTo>
                    <a:pt x="0" y="435864"/>
                  </a:lnTo>
                  <a:close/>
                </a:path>
              </a:pathLst>
            </a:custGeom>
            <a:solidFill>
              <a:srgbClr val="000000"/>
            </a:solidFill>
          </p:spPr>
          <p:txBody>
            <a:bodyPr/>
            <a:lstStyle/>
            <a:p>
              <a:endParaRPr lang="en-US"/>
            </a:p>
          </p:txBody>
        </p:sp>
      </p:grpSp>
      <p:grpSp>
        <p:nvGrpSpPr>
          <p:cNvPr id="10" name="Group 10"/>
          <p:cNvGrpSpPr/>
          <p:nvPr/>
        </p:nvGrpSpPr>
        <p:grpSpPr>
          <a:xfrm>
            <a:off x="7200097" y="2861799"/>
            <a:ext cx="1996726" cy="263877"/>
            <a:chOff x="0" y="0"/>
            <a:chExt cx="4828032" cy="638048"/>
          </a:xfrm>
        </p:grpSpPr>
        <p:sp>
          <p:nvSpPr>
            <p:cNvPr id="11" name="Freeform 11"/>
            <p:cNvSpPr/>
            <p:nvPr/>
          </p:nvSpPr>
          <p:spPr>
            <a:xfrm>
              <a:off x="0" y="0"/>
              <a:ext cx="4828032" cy="638048"/>
            </a:xfrm>
            <a:custGeom>
              <a:avLst/>
              <a:gdLst/>
              <a:ahLst/>
              <a:cxnLst/>
              <a:rect l="l" t="t" r="r" b="b"/>
              <a:pathLst>
                <a:path w="4828032" h="638048">
                  <a:moveTo>
                    <a:pt x="4713224" y="51308"/>
                  </a:moveTo>
                  <a:cubicBezTo>
                    <a:pt x="4727194" y="51308"/>
                    <a:pt x="4739259" y="56261"/>
                    <a:pt x="4749165" y="66167"/>
                  </a:cubicBezTo>
                  <a:cubicBezTo>
                    <a:pt x="4759071" y="76073"/>
                    <a:pt x="4764024" y="88011"/>
                    <a:pt x="4764024" y="102108"/>
                  </a:cubicBezTo>
                  <a:lnTo>
                    <a:pt x="4764024" y="508508"/>
                  </a:lnTo>
                  <a:cubicBezTo>
                    <a:pt x="4764024" y="522478"/>
                    <a:pt x="4759071" y="534543"/>
                    <a:pt x="4749165" y="544449"/>
                  </a:cubicBezTo>
                  <a:cubicBezTo>
                    <a:pt x="4739259" y="554355"/>
                    <a:pt x="4727321" y="559308"/>
                    <a:pt x="4713224" y="559308"/>
                  </a:cubicBezTo>
                  <a:lnTo>
                    <a:pt x="115824" y="559308"/>
                  </a:lnTo>
                  <a:cubicBezTo>
                    <a:pt x="101854" y="559308"/>
                    <a:pt x="89789" y="554355"/>
                    <a:pt x="79883" y="544449"/>
                  </a:cubicBezTo>
                  <a:cubicBezTo>
                    <a:pt x="69977" y="534543"/>
                    <a:pt x="65024" y="522605"/>
                    <a:pt x="65024" y="508508"/>
                  </a:cubicBezTo>
                  <a:lnTo>
                    <a:pt x="65024" y="102108"/>
                  </a:lnTo>
                  <a:cubicBezTo>
                    <a:pt x="65024" y="88138"/>
                    <a:pt x="69977" y="76073"/>
                    <a:pt x="79883" y="66167"/>
                  </a:cubicBezTo>
                  <a:cubicBezTo>
                    <a:pt x="89789" y="56261"/>
                    <a:pt x="101854" y="51308"/>
                    <a:pt x="115824" y="51308"/>
                  </a:cubicBezTo>
                  <a:close/>
                  <a:moveTo>
                    <a:pt x="0" y="0"/>
                  </a:moveTo>
                  <a:lnTo>
                    <a:pt x="0" y="638048"/>
                  </a:lnTo>
                  <a:lnTo>
                    <a:pt x="4828032" y="638048"/>
                  </a:lnTo>
                  <a:lnTo>
                    <a:pt x="4828032" y="0"/>
                  </a:lnTo>
                  <a:close/>
                </a:path>
              </a:pathLst>
            </a:custGeom>
            <a:blipFill>
              <a:blip r:embed="rId2"/>
              <a:stretch>
                <a:fillRect/>
              </a:stretch>
            </a:blipFill>
          </p:spPr>
          <p:txBody>
            <a:bodyPr/>
            <a:lstStyle/>
            <a:p>
              <a:endParaRPr lang="en-US"/>
            </a:p>
          </p:txBody>
        </p:sp>
      </p:grpSp>
      <p:grpSp>
        <p:nvGrpSpPr>
          <p:cNvPr id="12" name="Group 12"/>
          <p:cNvGrpSpPr>
            <a:grpSpLocks noChangeAspect="1"/>
          </p:cNvGrpSpPr>
          <p:nvPr/>
        </p:nvGrpSpPr>
        <p:grpSpPr>
          <a:xfrm>
            <a:off x="7200097" y="2861799"/>
            <a:ext cx="1996726" cy="263877"/>
            <a:chOff x="0" y="0"/>
            <a:chExt cx="3621024" cy="478536"/>
          </a:xfrm>
        </p:grpSpPr>
        <p:sp>
          <p:nvSpPr>
            <p:cNvPr id="13" name="Freeform 13"/>
            <p:cNvSpPr/>
            <p:nvPr/>
          </p:nvSpPr>
          <p:spPr>
            <a:xfrm>
              <a:off x="0" y="0"/>
              <a:ext cx="3621024" cy="478536"/>
            </a:xfrm>
            <a:custGeom>
              <a:avLst/>
              <a:gdLst/>
              <a:ahLst/>
              <a:cxnLst/>
              <a:rect l="l" t="t" r="r" b="b"/>
              <a:pathLst>
                <a:path w="3621024" h="478536">
                  <a:moveTo>
                    <a:pt x="0" y="0"/>
                  </a:moveTo>
                  <a:lnTo>
                    <a:pt x="3621024" y="0"/>
                  </a:lnTo>
                  <a:lnTo>
                    <a:pt x="3621024" y="478536"/>
                  </a:lnTo>
                  <a:lnTo>
                    <a:pt x="0" y="478536"/>
                  </a:lnTo>
                  <a:close/>
                </a:path>
              </a:pathLst>
            </a:custGeom>
            <a:solidFill>
              <a:srgbClr val="F4F4F4"/>
            </a:solidFill>
          </p:spPr>
          <p:txBody>
            <a:bodyPr/>
            <a:lstStyle/>
            <a:p>
              <a:endParaRPr lang="en-US"/>
            </a:p>
          </p:txBody>
        </p:sp>
      </p:grpSp>
      <p:grpSp>
        <p:nvGrpSpPr>
          <p:cNvPr id="14" name="Group 14"/>
          <p:cNvGrpSpPr/>
          <p:nvPr/>
        </p:nvGrpSpPr>
        <p:grpSpPr>
          <a:xfrm>
            <a:off x="7211862" y="2873564"/>
            <a:ext cx="1973196" cy="240347"/>
            <a:chOff x="0" y="0"/>
            <a:chExt cx="4771136" cy="581152"/>
          </a:xfrm>
        </p:grpSpPr>
        <p:sp>
          <p:nvSpPr>
            <p:cNvPr id="15" name="Freeform 15"/>
            <p:cNvSpPr/>
            <p:nvPr/>
          </p:nvSpPr>
          <p:spPr>
            <a:xfrm>
              <a:off x="0" y="0"/>
              <a:ext cx="4771136" cy="581152"/>
            </a:xfrm>
            <a:custGeom>
              <a:avLst/>
              <a:gdLst/>
              <a:ahLst/>
              <a:cxnLst/>
              <a:rect l="l" t="t" r="r" b="b"/>
              <a:pathLst>
                <a:path w="4771136" h="581152">
                  <a:moveTo>
                    <a:pt x="4684776" y="22860"/>
                  </a:moveTo>
                  <a:cubicBezTo>
                    <a:pt x="4698746" y="22860"/>
                    <a:pt x="4710811" y="27813"/>
                    <a:pt x="4720717" y="37719"/>
                  </a:cubicBezTo>
                  <a:cubicBezTo>
                    <a:pt x="4730623" y="47625"/>
                    <a:pt x="4735576" y="59563"/>
                    <a:pt x="4735576" y="73660"/>
                  </a:cubicBezTo>
                  <a:lnTo>
                    <a:pt x="4735576" y="480060"/>
                  </a:lnTo>
                  <a:cubicBezTo>
                    <a:pt x="4735576" y="494030"/>
                    <a:pt x="4730623" y="506095"/>
                    <a:pt x="4720717" y="516001"/>
                  </a:cubicBezTo>
                  <a:cubicBezTo>
                    <a:pt x="4710811" y="525907"/>
                    <a:pt x="4698873" y="530860"/>
                    <a:pt x="4684776" y="530860"/>
                  </a:cubicBezTo>
                  <a:lnTo>
                    <a:pt x="87376" y="530860"/>
                  </a:lnTo>
                  <a:cubicBezTo>
                    <a:pt x="73406" y="530860"/>
                    <a:pt x="61341" y="525907"/>
                    <a:pt x="51435" y="516001"/>
                  </a:cubicBezTo>
                  <a:cubicBezTo>
                    <a:pt x="41529" y="506095"/>
                    <a:pt x="36576" y="494030"/>
                    <a:pt x="36576" y="480060"/>
                  </a:cubicBezTo>
                  <a:lnTo>
                    <a:pt x="36576" y="73660"/>
                  </a:lnTo>
                  <a:cubicBezTo>
                    <a:pt x="36576" y="59690"/>
                    <a:pt x="41529" y="47625"/>
                    <a:pt x="51435" y="37719"/>
                  </a:cubicBezTo>
                  <a:cubicBezTo>
                    <a:pt x="61341" y="27813"/>
                    <a:pt x="73406" y="22860"/>
                    <a:pt x="87376" y="22860"/>
                  </a:cubicBezTo>
                  <a:close/>
                  <a:moveTo>
                    <a:pt x="0" y="0"/>
                  </a:moveTo>
                  <a:lnTo>
                    <a:pt x="0" y="581152"/>
                  </a:lnTo>
                  <a:lnTo>
                    <a:pt x="4771136" y="581152"/>
                  </a:lnTo>
                  <a:lnTo>
                    <a:pt x="4771136" y="0"/>
                  </a:lnTo>
                  <a:close/>
                </a:path>
              </a:pathLst>
            </a:custGeom>
            <a:blipFill>
              <a:blip r:embed="rId3"/>
              <a:stretch>
                <a:fillRect/>
              </a:stretch>
            </a:blipFill>
          </p:spPr>
          <p:txBody>
            <a:bodyPr/>
            <a:lstStyle/>
            <a:p>
              <a:endParaRPr lang="en-US"/>
            </a:p>
          </p:txBody>
        </p:sp>
      </p:grpSp>
      <p:grpSp>
        <p:nvGrpSpPr>
          <p:cNvPr id="16" name="Group 16"/>
          <p:cNvGrpSpPr>
            <a:grpSpLocks noChangeAspect="1"/>
          </p:cNvGrpSpPr>
          <p:nvPr/>
        </p:nvGrpSpPr>
        <p:grpSpPr>
          <a:xfrm>
            <a:off x="10454123" y="2338964"/>
            <a:ext cx="221023" cy="143037"/>
            <a:chOff x="0" y="0"/>
            <a:chExt cx="400825" cy="259398"/>
          </a:xfrm>
        </p:grpSpPr>
        <p:sp>
          <p:nvSpPr>
            <p:cNvPr id="17" name="Freeform 17"/>
            <p:cNvSpPr/>
            <p:nvPr/>
          </p:nvSpPr>
          <p:spPr>
            <a:xfrm>
              <a:off x="82550" y="82550"/>
              <a:ext cx="235712" cy="94361"/>
            </a:xfrm>
            <a:custGeom>
              <a:avLst/>
              <a:gdLst/>
              <a:ahLst/>
              <a:cxnLst/>
              <a:rect l="l" t="t" r="r" b="b"/>
              <a:pathLst>
                <a:path w="235712" h="94361">
                  <a:moveTo>
                    <a:pt x="0" y="0"/>
                  </a:moveTo>
                  <a:lnTo>
                    <a:pt x="235712" y="0"/>
                  </a:lnTo>
                  <a:lnTo>
                    <a:pt x="235712" y="94361"/>
                  </a:lnTo>
                  <a:lnTo>
                    <a:pt x="0" y="94361"/>
                  </a:lnTo>
                  <a:close/>
                </a:path>
              </a:pathLst>
            </a:custGeom>
            <a:solidFill>
              <a:srgbClr val="4285F4"/>
            </a:solidFill>
          </p:spPr>
          <p:txBody>
            <a:bodyPr/>
            <a:lstStyle/>
            <a:p>
              <a:endParaRPr lang="en-US"/>
            </a:p>
          </p:txBody>
        </p:sp>
        <p:sp>
          <p:nvSpPr>
            <p:cNvPr id="18" name="Freeform 18"/>
            <p:cNvSpPr/>
            <p:nvPr/>
          </p:nvSpPr>
          <p:spPr>
            <a:xfrm>
              <a:off x="63500" y="63500"/>
              <a:ext cx="273812" cy="132461"/>
            </a:xfrm>
            <a:custGeom>
              <a:avLst/>
              <a:gdLst/>
              <a:ahLst/>
              <a:cxnLst/>
              <a:rect l="l" t="t" r="r" b="b"/>
              <a:pathLst>
                <a:path w="273812" h="132461">
                  <a:moveTo>
                    <a:pt x="19050" y="0"/>
                  </a:moveTo>
                  <a:lnTo>
                    <a:pt x="254762" y="0"/>
                  </a:lnTo>
                  <a:cubicBezTo>
                    <a:pt x="265303" y="0"/>
                    <a:pt x="273812" y="8509"/>
                    <a:pt x="273812" y="19050"/>
                  </a:cubicBezTo>
                  <a:lnTo>
                    <a:pt x="273812" y="113411"/>
                  </a:lnTo>
                  <a:cubicBezTo>
                    <a:pt x="273812" y="123952"/>
                    <a:pt x="265303" y="132461"/>
                    <a:pt x="254762" y="132461"/>
                  </a:cubicBezTo>
                  <a:lnTo>
                    <a:pt x="19050" y="132461"/>
                  </a:lnTo>
                  <a:cubicBezTo>
                    <a:pt x="8509" y="132461"/>
                    <a:pt x="0" y="123952"/>
                    <a:pt x="0" y="113411"/>
                  </a:cubicBezTo>
                  <a:lnTo>
                    <a:pt x="0" y="19050"/>
                  </a:lnTo>
                  <a:cubicBezTo>
                    <a:pt x="0" y="8509"/>
                    <a:pt x="8509" y="0"/>
                    <a:pt x="19050" y="0"/>
                  </a:cubicBezTo>
                  <a:moveTo>
                    <a:pt x="19050" y="38100"/>
                  </a:moveTo>
                  <a:lnTo>
                    <a:pt x="19050" y="19050"/>
                  </a:lnTo>
                  <a:lnTo>
                    <a:pt x="38100" y="19050"/>
                  </a:lnTo>
                  <a:lnTo>
                    <a:pt x="38100" y="113411"/>
                  </a:lnTo>
                  <a:lnTo>
                    <a:pt x="19050" y="113411"/>
                  </a:lnTo>
                  <a:lnTo>
                    <a:pt x="19050" y="94361"/>
                  </a:lnTo>
                  <a:lnTo>
                    <a:pt x="254762" y="94361"/>
                  </a:lnTo>
                  <a:lnTo>
                    <a:pt x="254762" y="113411"/>
                  </a:lnTo>
                  <a:lnTo>
                    <a:pt x="235712" y="113411"/>
                  </a:lnTo>
                  <a:lnTo>
                    <a:pt x="235712" y="19050"/>
                  </a:lnTo>
                  <a:lnTo>
                    <a:pt x="254762" y="19050"/>
                  </a:lnTo>
                  <a:lnTo>
                    <a:pt x="254762" y="38100"/>
                  </a:lnTo>
                  <a:lnTo>
                    <a:pt x="19050" y="38100"/>
                  </a:lnTo>
                  <a:close/>
                </a:path>
              </a:pathLst>
            </a:custGeom>
            <a:solidFill>
              <a:srgbClr val="4285F4"/>
            </a:solidFill>
          </p:spPr>
          <p:txBody>
            <a:bodyPr/>
            <a:lstStyle/>
            <a:p>
              <a:endParaRPr lang="en-US"/>
            </a:p>
          </p:txBody>
        </p:sp>
      </p:grpSp>
      <p:grpSp>
        <p:nvGrpSpPr>
          <p:cNvPr id="19" name="Group 19"/>
          <p:cNvGrpSpPr>
            <a:grpSpLocks noChangeAspect="1"/>
          </p:cNvGrpSpPr>
          <p:nvPr/>
        </p:nvGrpSpPr>
        <p:grpSpPr>
          <a:xfrm>
            <a:off x="3221740" y="3541571"/>
            <a:ext cx="221023" cy="143037"/>
            <a:chOff x="0" y="0"/>
            <a:chExt cx="400825" cy="259398"/>
          </a:xfrm>
        </p:grpSpPr>
        <p:sp>
          <p:nvSpPr>
            <p:cNvPr id="20" name="Freeform 20"/>
            <p:cNvSpPr/>
            <p:nvPr/>
          </p:nvSpPr>
          <p:spPr>
            <a:xfrm>
              <a:off x="82550" y="82550"/>
              <a:ext cx="235712" cy="94361"/>
            </a:xfrm>
            <a:custGeom>
              <a:avLst/>
              <a:gdLst/>
              <a:ahLst/>
              <a:cxnLst/>
              <a:rect l="l" t="t" r="r" b="b"/>
              <a:pathLst>
                <a:path w="235712" h="94361">
                  <a:moveTo>
                    <a:pt x="0" y="0"/>
                  </a:moveTo>
                  <a:lnTo>
                    <a:pt x="235712" y="0"/>
                  </a:lnTo>
                  <a:lnTo>
                    <a:pt x="235712" y="94361"/>
                  </a:lnTo>
                  <a:lnTo>
                    <a:pt x="0" y="94361"/>
                  </a:lnTo>
                  <a:close/>
                </a:path>
              </a:pathLst>
            </a:custGeom>
            <a:solidFill>
              <a:srgbClr val="4285F4"/>
            </a:solidFill>
          </p:spPr>
          <p:txBody>
            <a:bodyPr/>
            <a:lstStyle/>
            <a:p>
              <a:endParaRPr lang="en-US"/>
            </a:p>
          </p:txBody>
        </p:sp>
        <p:sp>
          <p:nvSpPr>
            <p:cNvPr id="21" name="Freeform 21"/>
            <p:cNvSpPr/>
            <p:nvPr/>
          </p:nvSpPr>
          <p:spPr>
            <a:xfrm>
              <a:off x="63500" y="63500"/>
              <a:ext cx="273812" cy="132461"/>
            </a:xfrm>
            <a:custGeom>
              <a:avLst/>
              <a:gdLst/>
              <a:ahLst/>
              <a:cxnLst/>
              <a:rect l="l" t="t" r="r" b="b"/>
              <a:pathLst>
                <a:path w="273812" h="132461">
                  <a:moveTo>
                    <a:pt x="19050" y="0"/>
                  </a:moveTo>
                  <a:lnTo>
                    <a:pt x="254762" y="0"/>
                  </a:lnTo>
                  <a:cubicBezTo>
                    <a:pt x="265303" y="0"/>
                    <a:pt x="273812" y="8509"/>
                    <a:pt x="273812" y="19050"/>
                  </a:cubicBezTo>
                  <a:lnTo>
                    <a:pt x="273812" y="113411"/>
                  </a:lnTo>
                  <a:cubicBezTo>
                    <a:pt x="273812" y="123952"/>
                    <a:pt x="265303" y="132461"/>
                    <a:pt x="254762" y="132461"/>
                  </a:cubicBezTo>
                  <a:lnTo>
                    <a:pt x="19050" y="132461"/>
                  </a:lnTo>
                  <a:cubicBezTo>
                    <a:pt x="8509" y="132461"/>
                    <a:pt x="0" y="123952"/>
                    <a:pt x="0" y="113411"/>
                  </a:cubicBezTo>
                  <a:lnTo>
                    <a:pt x="0" y="19050"/>
                  </a:lnTo>
                  <a:cubicBezTo>
                    <a:pt x="0" y="8509"/>
                    <a:pt x="8509" y="0"/>
                    <a:pt x="19050" y="0"/>
                  </a:cubicBezTo>
                  <a:moveTo>
                    <a:pt x="19050" y="38100"/>
                  </a:moveTo>
                  <a:lnTo>
                    <a:pt x="19050" y="19050"/>
                  </a:lnTo>
                  <a:lnTo>
                    <a:pt x="38100" y="19050"/>
                  </a:lnTo>
                  <a:lnTo>
                    <a:pt x="38100" y="113411"/>
                  </a:lnTo>
                  <a:lnTo>
                    <a:pt x="19050" y="113411"/>
                  </a:lnTo>
                  <a:lnTo>
                    <a:pt x="19050" y="94361"/>
                  </a:lnTo>
                  <a:lnTo>
                    <a:pt x="254762" y="94361"/>
                  </a:lnTo>
                  <a:lnTo>
                    <a:pt x="254762" y="113411"/>
                  </a:lnTo>
                  <a:lnTo>
                    <a:pt x="235712" y="113411"/>
                  </a:lnTo>
                  <a:lnTo>
                    <a:pt x="235712" y="19050"/>
                  </a:lnTo>
                  <a:lnTo>
                    <a:pt x="254762" y="19050"/>
                  </a:lnTo>
                  <a:lnTo>
                    <a:pt x="254762" y="38100"/>
                  </a:lnTo>
                  <a:lnTo>
                    <a:pt x="19050" y="38100"/>
                  </a:lnTo>
                  <a:close/>
                </a:path>
              </a:pathLst>
            </a:custGeom>
            <a:solidFill>
              <a:srgbClr val="4285F4"/>
            </a:solidFill>
          </p:spPr>
          <p:txBody>
            <a:bodyPr/>
            <a:lstStyle/>
            <a:p>
              <a:endParaRPr lang="en-US"/>
            </a:p>
          </p:txBody>
        </p:sp>
      </p:grpSp>
      <p:grpSp>
        <p:nvGrpSpPr>
          <p:cNvPr id="22" name="Group 22"/>
          <p:cNvGrpSpPr>
            <a:grpSpLocks noChangeAspect="1"/>
          </p:cNvGrpSpPr>
          <p:nvPr/>
        </p:nvGrpSpPr>
        <p:grpSpPr>
          <a:xfrm>
            <a:off x="3909795" y="3541571"/>
            <a:ext cx="221023" cy="143037"/>
            <a:chOff x="0" y="0"/>
            <a:chExt cx="400825" cy="259398"/>
          </a:xfrm>
        </p:grpSpPr>
        <p:sp>
          <p:nvSpPr>
            <p:cNvPr id="23" name="Freeform 23"/>
            <p:cNvSpPr/>
            <p:nvPr/>
          </p:nvSpPr>
          <p:spPr>
            <a:xfrm>
              <a:off x="82550" y="82550"/>
              <a:ext cx="235712" cy="94361"/>
            </a:xfrm>
            <a:custGeom>
              <a:avLst/>
              <a:gdLst/>
              <a:ahLst/>
              <a:cxnLst/>
              <a:rect l="l" t="t" r="r" b="b"/>
              <a:pathLst>
                <a:path w="235712" h="94361">
                  <a:moveTo>
                    <a:pt x="0" y="0"/>
                  </a:moveTo>
                  <a:lnTo>
                    <a:pt x="235712" y="0"/>
                  </a:lnTo>
                  <a:lnTo>
                    <a:pt x="235712" y="94361"/>
                  </a:lnTo>
                  <a:lnTo>
                    <a:pt x="0" y="94361"/>
                  </a:lnTo>
                  <a:close/>
                </a:path>
              </a:pathLst>
            </a:custGeom>
            <a:solidFill>
              <a:srgbClr val="388E3C"/>
            </a:solidFill>
          </p:spPr>
          <p:txBody>
            <a:bodyPr/>
            <a:lstStyle/>
            <a:p>
              <a:endParaRPr lang="en-US"/>
            </a:p>
          </p:txBody>
        </p:sp>
        <p:sp>
          <p:nvSpPr>
            <p:cNvPr id="24" name="Freeform 24"/>
            <p:cNvSpPr/>
            <p:nvPr/>
          </p:nvSpPr>
          <p:spPr>
            <a:xfrm>
              <a:off x="63500" y="63500"/>
              <a:ext cx="273812" cy="132461"/>
            </a:xfrm>
            <a:custGeom>
              <a:avLst/>
              <a:gdLst/>
              <a:ahLst/>
              <a:cxnLst/>
              <a:rect l="l" t="t" r="r" b="b"/>
              <a:pathLst>
                <a:path w="273812" h="132461">
                  <a:moveTo>
                    <a:pt x="19050" y="0"/>
                  </a:moveTo>
                  <a:lnTo>
                    <a:pt x="254762" y="0"/>
                  </a:lnTo>
                  <a:cubicBezTo>
                    <a:pt x="265303" y="0"/>
                    <a:pt x="273812" y="8509"/>
                    <a:pt x="273812" y="19050"/>
                  </a:cubicBezTo>
                  <a:lnTo>
                    <a:pt x="273812" y="113411"/>
                  </a:lnTo>
                  <a:cubicBezTo>
                    <a:pt x="273812" y="123952"/>
                    <a:pt x="265303" y="132461"/>
                    <a:pt x="254762" y="132461"/>
                  </a:cubicBezTo>
                  <a:lnTo>
                    <a:pt x="19050" y="132461"/>
                  </a:lnTo>
                  <a:cubicBezTo>
                    <a:pt x="8509" y="132461"/>
                    <a:pt x="0" y="123952"/>
                    <a:pt x="0" y="113411"/>
                  </a:cubicBezTo>
                  <a:lnTo>
                    <a:pt x="0" y="19050"/>
                  </a:lnTo>
                  <a:cubicBezTo>
                    <a:pt x="0" y="8509"/>
                    <a:pt x="8509" y="0"/>
                    <a:pt x="19050" y="0"/>
                  </a:cubicBezTo>
                  <a:moveTo>
                    <a:pt x="19050" y="38100"/>
                  </a:moveTo>
                  <a:lnTo>
                    <a:pt x="19050" y="19050"/>
                  </a:lnTo>
                  <a:lnTo>
                    <a:pt x="38100" y="19050"/>
                  </a:lnTo>
                  <a:lnTo>
                    <a:pt x="38100" y="113411"/>
                  </a:lnTo>
                  <a:lnTo>
                    <a:pt x="19050" y="113411"/>
                  </a:lnTo>
                  <a:lnTo>
                    <a:pt x="19050" y="94361"/>
                  </a:lnTo>
                  <a:lnTo>
                    <a:pt x="254762" y="94361"/>
                  </a:lnTo>
                  <a:lnTo>
                    <a:pt x="254762" y="113411"/>
                  </a:lnTo>
                  <a:lnTo>
                    <a:pt x="235712" y="113411"/>
                  </a:lnTo>
                  <a:lnTo>
                    <a:pt x="235712" y="19050"/>
                  </a:lnTo>
                  <a:lnTo>
                    <a:pt x="254762" y="19050"/>
                  </a:lnTo>
                  <a:lnTo>
                    <a:pt x="254762" y="38100"/>
                  </a:lnTo>
                  <a:lnTo>
                    <a:pt x="19050" y="38100"/>
                  </a:lnTo>
                  <a:close/>
                </a:path>
              </a:pathLst>
            </a:custGeom>
            <a:solidFill>
              <a:srgbClr val="388E3C"/>
            </a:solidFill>
          </p:spPr>
          <p:txBody>
            <a:bodyPr/>
            <a:lstStyle/>
            <a:p>
              <a:endParaRPr lang="en-US"/>
            </a:p>
          </p:txBody>
        </p:sp>
      </p:grpSp>
      <p:grpSp>
        <p:nvGrpSpPr>
          <p:cNvPr id="25" name="Group 25"/>
          <p:cNvGrpSpPr>
            <a:grpSpLocks noChangeAspect="1"/>
          </p:cNvGrpSpPr>
          <p:nvPr/>
        </p:nvGrpSpPr>
        <p:grpSpPr>
          <a:xfrm>
            <a:off x="11311704" y="2338555"/>
            <a:ext cx="267118" cy="172867"/>
            <a:chOff x="0" y="0"/>
            <a:chExt cx="400825" cy="259398"/>
          </a:xfrm>
        </p:grpSpPr>
        <p:sp>
          <p:nvSpPr>
            <p:cNvPr id="26" name="Freeform 26"/>
            <p:cNvSpPr/>
            <p:nvPr/>
          </p:nvSpPr>
          <p:spPr>
            <a:xfrm>
              <a:off x="82550" y="82550"/>
              <a:ext cx="235712" cy="94361"/>
            </a:xfrm>
            <a:custGeom>
              <a:avLst/>
              <a:gdLst/>
              <a:ahLst/>
              <a:cxnLst/>
              <a:rect l="l" t="t" r="r" b="b"/>
              <a:pathLst>
                <a:path w="235712" h="94361">
                  <a:moveTo>
                    <a:pt x="0" y="0"/>
                  </a:moveTo>
                  <a:lnTo>
                    <a:pt x="235712" y="0"/>
                  </a:lnTo>
                  <a:lnTo>
                    <a:pt x="235712" y="94361"/>
                  </a:lnTo>
                  <a:lnTo>
                    <a:pt x="0" y="94361"/>
                  </a:lnTo>
                  <a:close/>
                </a:path>
              </a:pathLst>
            </a:custGeom>
            <a:solidFill>
              <a:srgbClr val="F59E52"/>
            </a:solidFill>
          </p:spPr>
          <p:txBody>
            <a:bodyPr/>
            <a:lstStyle/>
            <a:p>
              <a:endParaRPr lang="en-US"/>
            </a:p>
          </p:txBody>
        </p:sp>
        <p:sp>
          <p:nvSpPr>
            <p:cNvPr id="27" name="Freeform 27"/>
            <p:cNvSpPr/>
            <p:nvPr/>
          </p:nvSpPr>
          <p:spPr>
            <a:xfrm>
              <a:off x="63500" y="63500"/>
              <a:ext cx="273812" cy="132461"/>
            </a:xfrm>
            <a:custGeom>
              <a:avLst/>
              <a:gdLst/>
              <a:ahLst/>
              <a:cxnLst/>
              <a:rect l="l" t="t" r="r" b="b"/>
              <a:pathLst>
                <a:path w="273812" h="132461">
                  <a:moveTo>
                    <a:pt x="19050" y="0"/>
                  </a:moveTo>
                  <a:lnTo>
                    <a:pt x="254762" y="0"/>
                  </a:lnTo>
                  <a:cubicBezTo>
                    <a:pt x="265303" y="0"/>
                    <a:pt x="273812" y="8509"/>
                    <a:pt x="273812" y="19050"/>
                  </a:cubicBezTo>
                  <a:lnTo>
                    <a:pt x="273812" y="113411"/>
                  </a:lnTo>
                  <a:cubicBezTo>
                    <a:pt x="273812" y="123952"/>
                    <a:pt x="265303" y="132461"/>
                    <a:pt x="254762" y="132461"/>
                  </a:cubicBezTo>
                  <a:lnTo>
                    <a:pt x="19050" y="132461"/>
                  </a:lnTo>
                  <a:cubicBezTo>
                    <a:pt x="8509" y="132461"/>
                    <a:pt x="0" y="123952"/>
                    <a:pt x="0" y="113411"/>
                  </a:cubicBezTo>
                  <a:lnTo>
                    <a:pt x="0" y="19050"/>
                  </a:lnTo>
                  <a:cubicBezTo>
                    <a:pt x="0" y="8509"/>
                    <a:pt x="8509" y="0"/>
                    <a:pt x="19050" y="0"/>
                  </a:cubicBezTo>
                  <a:moveTo>
                    <a:pt x="19050" y="38100"/>
                  </a:moveTo>
                  <a:lnTo>
                    <a:pt x="19050" y="19050"/>
                  </a:lnTo>
                  <a:lnTo>
                    <a:pt x="38100" y="19050"/>
                  </a:lnTo>
                  <a:lnTo>
                    <a:pt x="38100" y="113411"/>
                  </a:lnTo>
                  <a:lnTo>
                    <a:pt x="19050" y="113411"/>
                  </a:lnTo>
                  <a:lnTo>
                    <a:pt x="19050" y="94361"/>
                  </a:lnTo>
                  <a:lnTo>
                    <a:pt x="254762" y="94361"/>
                  </a:lnTo>
                  <a:lnTo>
                    <a:pt x="254762" y="113411"/>
                  </a:lnTo>
                  <a:lnTo>
                    <a:pt x="235712" y="113411"/>
                  </a:lnTo>
                  <a:lnTo>
                    <a:pt x="235712" y="19050"/>
                  </a:lnTo>
                  <a:lnTo>
                    <a:pt x="254762" y="19050"/>
                  </a:lnTo>
                  <a:lnTo>
                    <a:pt x="254762" y="38100"/>
                  </a:lnTo>
                  <a:lnTo>
                    <a:pt x="19050" y="38100"/>
                  </a:lnTo>
                  <a:close/>
                </a:path>
              </a:pathLst>
            </a:custGeom>
            <a:solidFill>
              <a:srgbClr val="F59E52"/>
            </a:solidFill>
          </p:spPr>
          <p:txBody>
            <a:bodyPr/>
            <a:lstStyle/>
            <a:p>
              <a:endParaRPr lang="en-US"/>
            </a:p>
          </p:txBody>
        </p:sp>
      </p:grpSp>
      <p:grpSp>
        <p:nvGrpSpPr>
          <p:cNvPr id="28" name="Group 28"/>
          <p:cNvGrpSpPr>
            <a:grpSpLocks noChangeAspect="1"/>
          </p:cNvGrpSpPr>
          <p:nvPr/>
        </p:nvGrpSpPr>
        <p:grpSpPr>
          <a:xfrm>
            <a:off x="12403508" y="2338555"/>
            <a:ext cx="267118" cy="172867"/>
            <a:chOff x="0" y="0"/>
            <a:chExt cx="400825" cy="259398"/>
          </a:xfrm>
        </p:grpSpPr>
        <p:sp>
          <p:nvSpPr>
            <p:cNvPr id="29" name="Freeform 29"/>
            <p:cNvSpPr/>
            <p:nvPr/>
          </p:nvSpPr>
          <p:spPr>
            <a:xfrm>
              <a:off x="82550" y="82550"/>
              <a:ext cx="235712" cy="94361"/>
            </a:xfrm>
            <a:custGeom>
              <a:avLst/>
              <a:gdLst/>
              <a:ahLst/>
              <a:cxnLst/>
              <a:rect l="l" t="t" r="r" b="b"/>
              <a:pathLst>
                <a:path w="235712" h="94361">
                  <a:moveTo>
                    <a:pt x="0" y="0"/>
                  </a:moveTo>
                  <a:lnTo>
                    <a:pt x="235712" y="0"/>
                  </a:lnTo>
                  <a:lnTo>
                    <a:pt x="235712" y="94361"/>
                  </a:lnTo>
                  <a:lnTo>
                    <a:pt x="0" y="94361"/>
                  </a:lnTo>
                  <a:close/>
                </a:path>
              </a:pathLst>
            </a:custGeom>
            <a:solidFill>
              <a:srgbClr val="AD7FE6"/>
            </a:solidFill>
          </p:spPr>
          <p:txBody>
            <a:bodyPr/>
            <a:lstStyle/>
            <a:p>
              <a:endParaRPr lang="en-US"/>
            </a:p>
          </p:txBody>
        </p:sp>
        <p:sp>
          <p:nvSpPr>
            <p:cNvPr id="30" name="Freeform 30"/>
            <p:cNvSpPr/>
            <p:nvPr/>
          </p:nvSpPr>
          <p:spPr>
            <a:xfrm>
              <a:off x="63500" y="63500"/>
              <a:ext cx="273812" cy="132461"/>
            </a:xfrm>
            <a:custGeom>
              <a:avLst/>
              <a:gdLst/>
              <a:ahLst/>
              <a:cxnLst/>
              <a:rect l="l" t="t" r="r" b="b"/>
              <a:pathLst>
                <a:path w="273812" h="132461">
                  <a:moveTo>
                    <a:pt x="19050" y="0"/>
                  </a:moveTo>
                  <a:lnTo>
                    <a:pt x="254762" y="0"/>
                  </a:lnTo>
                  <a:cubicBezTo>
                    <a:pt x="265303" y="0"/>
                    <a:pt x="273812" y="8509"/>
                    <a:pt x="273812" y="19050"/>
                  </a:cubicBezTo>
                  <a:lnTo>
                    <a:pt x="273812" y="113411"/>
                  </a:lnTo>
                  <a:cubicBezTo>
                    <a:pt x="273812" y="123952"/>
                    <a:pt x="265303" y="132461"/>
                    <a:pt x="254762" y="132461"/>
                  </a:cubicBezTo>
                  <a:lnTo>
                    <a:pt x="19050" y="132461"/>
                  </a:lnTo>
                  <a:cubicBezTo>
                    <a:pt x="8509" y="132461"/>
                    <a:pt x="0" y="123952"/>
                    <a:pt x="0" y="113411"/>
                  </a:cubicBezTo>
                  <a:lnTo>
                    <a:pt x="0" y="19050"/>
                  </a:lnTo>
                  <a:cubicBezTo>
                    <a:pt x="0" y="8509"/>
                    <a:pt x="8509" y="0"/>
                    <a:pt x="19050" y="0"/>
                  </a:cubicBezTo>
                  <a:moveTo>
                    <a:pt x="19050" y="38100"/>
                  </a:moveTo>
                  <a:lnTo>
                    <a:pt x="19050" y="19050"/>
                  </a:lnTo>
                  <a:lnTo>
                    <a:pt x="38100" y="19050"/>
                  </a:lnTo>
                  <a:lnTo>
                    <a:pt x="38100" y="113411"/>
                  </a:lnTo>
                  <a:lnTo>
                    <a:pt x="19050" y="113411"/>
                  </a:lnTo>
                  <a:lnTo>
                    <a:pt x="19050" y="94361"/>
                  </a:lnTo>
                  <a:lnTo>
                    <a:pt x="254762" y="94361"/>
                  </a:lnTo>
                  <a:lnTo>
                    <a:pt x="254762" y="113411"/>
                  </a:lnTo>
                  <a:lnTo>
                    <a:pt x="235712" y="113411"/>
                  </a:lnTo>
                  <a:lnTo>
                    <a:pt x="235712" y="19050"/>
                  </a:lnTo>
                  <a:lnTo>
                    <a:pt x="254762" y="19050"/>
                  </a:lnTo>
                  <a:lnTo>
                    <a:pt x="254762" y="38100"/>
                  </a:lnTo>
                  <a:lnTo>
                    <a:pt x="19050" y="38100"/>
                  </a:lnTo>
                  <a:close/>
                </a:path>
              </a:pathLst>
            </a:custGeom>
            <a:solidFill>
              <a:srgbClr val="AD7FE6"/>
            </a:solidFill>
          </p:spPr>
          <p:txBody>
            <a:bodyPr/>
            <a:lstStyle/>
            <a:p>
              <a:endParaRPr lang="en-US"/>
            </a:p>
          </p:txBody>
        </p:sp>
      </p:grpSp>
      <p:grpSp>
        <p:nvGrpSpPr>
          <p:cNvPr id="31" name="Group 31"/>
          <p:cNvGrpSpPr>
            <a:grpSpLocks noChangeAspect="1"/>
          </p:cNvGrpSpPr>
          <p:nvPr/>
        </p:nvGrpSpPr>
        <p:grpSpPr>
          <a:xfrm>
            <a:off x="4860467" y="3541571"/>
            <a:ext cx="221023" cy="143037"/>
            <a:chOff x="0" y="0"/>
            <a:chExt cx="400825" cy="259398"/>
          </a:xfrm>
        </p:grpSpPr>
        <p:sp>
          <p:nvSpPr>
            <p:cNvPr id="32" name="Freeform 32"/>
            <p:cNvSpPr/>
            <p:nvPr/>
          </p:nvSpPr>
          <p:spPr>
            <a:xfrm>
              <a:off x="82550" y="82550"/>
              <a:ext cx="235712" cy="94361"/>
            </a:xfrm>
            <a:custGeom>
              <a:avLst/>
              <a:gdLst/>
              <a:ahLst/>
              <a:cxnLst/>
              <a:rect l="l" t="t" r="r" b="b"/>
              <a:pathLst>
                <a:path w="235712" h="94361">
                  <a:moveTo>
                    <a:pt x="0" y="0"/>
                  </a:moveTo>
                  <a:lnTo>
                    <a:pt x="235712" y="0"/>
                  </a:lnTo>
                  <a:lnTo>
                    <a:pt x="235712" y="94361"/>
                  </a:lnTo>
                  <a:lnTo>
                    <a:pt x="0" y="94361"/>
                  </a:lnTo>
                  <a:close/>
                </a:path>
              </a:pathLst>
            </a:custGeom>
            <a:solidFill>
              <a:srgbClr val="B71C1C"/>
            </a:solidFill>
          </p:spPr>
          <p:txBody>
            <a:bodyPr/>
            <a:lstStyle/>
            <a:p>
              <a:endParaRPr lang="en-US"/>
            </a:p>
          </p:txBody>
        </p:sp>
        <p:sp>
          <p:nvSpPr>
            <p:cNvPr id="33" name="Freeform 33"/>
            <p:cNvSpPr/>
            <p:nvPr/>
          </p:nvSpPr>
          <p:spPr>
            <a:xfrm>
              <a:off x="63500" y="63500"/>
              <a:ext cx="273812" cy="132461"/>
            </a:xfrm>
            <a:custGeom>
              <a:avLst/>
              <a:gdLst/>
              <a:ahLst/>
              <a:cxnLst/>
              <a:rect l="l" t="t" r="r" b="b"/>
              <a:pathLst>
                <a:path w="273812" h="132461">
                  <a:moveTo>
                    <a:pt x="19050" y="0"/>
                  </a:moveTo>
                  <a:lnTo>
                    <a:pt x="254762" y="0"/>
                  </a:lnTo>
                  <a:cubicBezTo>
                    <a:pt x="265303" y="0"/>
                    <a:pt x="273812" y="8509"/>
                    <a:pt x="273812" y="19050"/>
                  </a:cubicBezTo>
                  <a:lnTo>
                    <a:pt x="273812" y="113411"/>
                  </a:lnTo>
                  <a:cubicBezTo>
                    <a:pt x="273812" y="123952"/>
                    <a:pt x="265303" y="132461"/>
                    <a:pt x="254762" y="132461"/>
                  </a:cubicBezTo>
                  <a:lnTo>
                    <a:pt x="19050" y="132461"/>
                  </a:lnTo>
                  <a:cubicBezTo>
                    <a:pt x="8509" y="132461"/>
                    <a:pt x="0" y="123952"/>
                    <a:pt x="0" y="113411"/>
                  </a:cubicBezTo>
                  <a:lnTo>
                    <a:pt x="0" y="19050"/>
                  </a:lnTo>
                  <a:cubicBezTo>
                    <a:pt x="0" y="8509"/>
                    <a:pt x="8509" y="0"/>
                    <a:pt x="19050" y="0"/>
                  </a:cubicBezTo>
                  <a:moveTo>
                    <a:pt x="19050" y="38100"/>
                  </a:moveTo>
                  <a:lnTo>
                    <a:pt x="19050" y="19050"/>
                  </a:lnTo>
                  <a:lnTo>
                    <a:pt x="38100" y="19050"/>
                  </a:lnTo>
                  <a:lnTo>
                    <a:pt x="38100" y="113411"/>
                  </a:lnTo>
                  <a:lnTo>
                    <a:pt x="19050" y="113411"/>
                  </a:lnTo>
                  <a:lnTo>
                    <a:pt x="19050" y="94361"/>
                  </a:lnTo>
                  <a:lnTo>
                    <a:pt x="254762" y="94361"/>
                  </a:lnTo>
                  <a:lnTo>
                    <a:pt x="254762" y="113411"/>
                  </a:lnTo>
                  <a:lnTo>
                    <a:pt x="235712" y="113411"/>
                  </a:lnTo>
                  <a:lnTo>
                    <a:pt x="235712" y="19050"/>
                  </a:lnTo>
                  <a:lnTo>
                    <a:pt x="254762" y="19050"/>
                  </a:lnTo>
                  <a:lnTo>
                    <a:pt x="254762" y="38100"/>
                  </a:lnTo>
                  <a:lnTo>
                    <a:pt x="19050" y="38100"/>
                  </a:lnTo>
                  <a:close/>
                </a:path>
              </a:pathLst>
            </a:custGeom>
            <a:solidFill>
              <a:srgbClr val="B71C1C"/>
            </a:solidFill>
          </p:spPr>
          <p:txBody>
            <a:bodyPr/>
            <a:lstStyle/>
            <a:p>
              <a:endParaRPr lang="en-US"/>
            </a:p>
          </p:txBody>
        </p:sp>
      </p:grpSp>
      <p:grpSp>
        <p:nvGrpSpPr>
          <p:cNvPr id="34" name="Group 34"/>
          <p:cNvGrpSpPr>
            <a:grpSpLocks noChangeAspect="1"/>
          </p:cNvGrpSpPr>
          <p:nvPr/>
        </p:nvGrpSpPr>
        <p:grpSpPr>
          <a:xfrm>
            <a:off x="3683414" y="6067706"/>
            <a:ext cx="1771785" cy="1771764"/>
            <a:chOff x="0" y="0"/>
            <a:chExt cx="3213100" cy="3213062"/>
          </a:xfrm>
        </p:grpSpPr>
        <p:sp>
          <p:nvSpPr>
            <p:cNvPr id="35" name="Freeform 35"/>
            <p:cNvSpPr/>
            <p:nvPr/>
          </p:nvSpPr>
          <p:spPr>
            <a:xfrm>
              <a:off x="63246" y="63500"/>
              <a:ext cx="3086227" cy="3085973"/>
            </a:xfrm>
            <a:custGeom>
              <a:avLst/>
              <a:gdLst/>
              <a:ahLst/>
              <a:cxnLst/>
              <a:rect l="l" t="t" r="r" b="b"/>
              <a:pathLst>
                <a:path w="3086227" h="3085973">
                  <a:moveTo>
                    <a:pt x="1554861" y="0"/>
                  </a:moveTo>
                  <a:cubicBezTo>
                    <a:pt x="1581277" y="254"/>
                    <a:pt x="1607693" y="1016"/>
                    <a:pt x="1634109" y="2667"/>
                  </a:cubicBezTo>
                  <a:cubicBezTo>
                    <a:pt x="1660525" y="4318"/>
                    <a:pt x="1686814" y="6477"/>
                    <a:pt x="1713103" y="9398"/>
                  </a:cubicBezTo>
                  <a:cubicBezTo>
                    <a:pt x="1739392" y="12319"/>
                    <a:pt x="1765554" y="15875"/>
                    <a:pt x="1791716" y="20193"/>
                  </a:cubicBezTo>
                  <a:cubicBezTo>
                    <a:pt x="1817878" y="24511"/>
                    <a:pt x="1843786" y="29337"/>
                    <a:pt x="1869567" y="34925"/>
                  </a:cubicBezTo>
                  <a:cubicBezTo>
                    <a:pt x="1895348" y="40513"/>
                    <a:pt x="1921129" y="46736"/>
                    <a:pt x="1946656" y="53721"/>
                  </a:cubicBezTo>
                  <a:cubicBezTo>
                    <a:pt x="1972183" y="60706"/>
                    <a:pt x="1997456" y="68199"/>
                    <a:pt x="2022602" y="76454"/>
                  </a:cubicBezTo>
                  <a:cubicBezTo>
                    <a:pt x="2047748" y="84709"/>
                    <a:pt x="2072640" y="93472"/>
                    <a:pt x="2097278" y="102997"/>
                  </a:cubicBezTo>
                  <a:cubicBezTo>
                    <a:pt x="2121916" y="112522"/>
                    <a:pt x="2146427" y="122555"/>
                    <a:pt x="2170557" y="133350"/>
                  </a:cubicBezTo>
                  <a:cubicBezTo>
                    <a:pt x="2194687" y="144145"/>
                    <a:pt x="2218563" y="155448"/>
                    <a:pt x="2242185" y="167386"/>
                  </a:cubicBezTo>
                  <a:cubicBezTo>
                    <a:pt x="2265807" y="179324"/>
                    <a:pt x="2289048" y="191897"/>
                    <a:pt x="2311908" y="205105"/>
                  </a:cubicBezTo>
                  <a:cubicBezTo>
                    <a:pt x="2334768" y="218313"/>
                    <a:pt x="2357374" y="232029"/>
                    <a:pt x="2379599" y="246380"/>
                  </a:cubicBezTo>
                  <a:cubicBezTo>
                    <a:pt x="2401824" y="260731"/>
                    <a:pt x="2423668" y="275590"/>
                    <a:pt x="2445132" y="291084"/>
                  </a:cubicBezTo>
                  <a:cubicBezTo>
                    <a:pt x="2466595" y="306578"/>
                    <a:pt x="2487677" y="322580"/>
                    <a:pt x="2508251" y="339090"/>
                  </a:cubicBezTo>
                  <a:cubicBezTo>
                    <a:pt x="2528824" y="355600"/>
                    <a:pt x="2549018" y="372745"/>
                    <a:pt x="2568830" y="390271"/>
                  </a:cubicBezTo>
                  <a:cubicBezTo>
                    <a:pt x="2588642" y="407797"/>
                    <a:pt x="2607819" y="425958"/>
                    <a:pt x="2626742" y="444500"/>
                  </a:cubicBezTo>
                  <a:cubicBezTo>
                    <a:pt x="2645664" y="463042"/>
                    <a:pt x="2663952" y="482092"/>
                    <a:pt x="2681733" y="501650"/>
                  </a:cubicBezTo>
                  <a:cubicBezTo>
                    <a:pt x="2699513" y="521208"/>
                    <a:pt x="2716912" y="541147"/>
                    <a:pt x="2733676" y="561467"/>
                  </a:cubicBezTo>
                  <a:cubicBezTo>
                    <a:pt x="2750439" y="581787"/>
                    <a:pt x="2766823" y="602742"/>
                    <a:pt x="2782571" y="623951"/>
                  </a:cubicBezTo>
                  <a:cubicBezTo>
                    <a:pt x="2798319" y="645160"/>
                    <a:pt x="2813559" y="666877"/>
                    <a:pt x="2828164" y="688848"/>
                  </a:cubicBezTo>
                  <a:cubicBezTo>
                    <a:pt x="2842768" y="710819"/>
                    <a:pt x="2856865" y="733298"/>
                    <a:pt x="2870328" y="756031"/>
                  </a:cubicBezTo>
                  <a:cubicBezTo>
                    <a:pt x="2883790" y="778764"/>
                    <a:pt x="2896744" y="801878"/>
                    <a:pt x="2909063" y="825246"/>
                  </a:cubicBezTo>
                  <a:cubicBezTo>
                    <a:pt x="2921382" y="848614"/>
                    <a:pt x="2933066" y="872363"/>
                    <a:pt x="2944115" y="896366"/>
                  </a:cubicBezTo>
                  <a:cubicBezTo>
                    <a:pt x="2955164" y="920369"/>
                    <a:pt x="2965705" y="944626"/>
                    <a:pt x="2975484" y="969137"/>
                  </a:cubicBezTo>
                  <a:cubicBezTo>
                    <a:pt x="2985263" y="993648"/>
                    <a:pt x="2994534" y="1018413"/>
                    <a:pt x="3003043" y="1043432"/>
                  </a:cubicBezTo>
                  <a:cubicBezTo>
                    <a:pt x="3011552" y="1068451"/>
                    <a:pt x="3019553" y="1093724"/>
                    <a:pt x="3026792" y="1119124"/>
                  </a:cubicBezTo>
                  <a:cubicBezTo>
                    <a:pt x="3034030" y="1144524"/>
                    <a:pt x="3040635" y="1170178"/>
                    <a:pt x="3046604" y="1195959"/>
                  </a:cubicBezTo>
                  <a:cubicBezTo>
                    <a:pt x="3052573" y="1221740"/>
                    <a:pt x="3057780" y="1247648"/>
                    <a:pt x="3062479" y="1273683"/>
                  </a:cubicBezTo>
                  <a:cubicBezTo>
                    <a:pt x="3067177" y="1299718"/>
                    <a:pt x="3070987" y="1325880"/>
                    <a:pt x="3074289" y="1352042"/>
                  </a:cubicBezTo>
                  <a:cubicBezTo>
                    <a:pt x="3077591" y="1378204"/>
                    <a:pt x="3080132" y="1404620"/>
                    <a:pt x="3082036" y="1430909"/>
                  </a:cubicBezTo>
                  <a:cubicBezTo>
                    <a:pt x="3083941" y="1457198"/>
                    <a:pt x="3085211" y="1483741"/>
                    <a:pt x="3085719" y="1510157"/>
                  </a:cubicBezTo>
                  <a:cubicBezTo>
                    <a:pt x="3086227" y="1536573"/>
                    <a:pt x="3086227" y="1562989"/>
                    <a:pt x="3085338" y="1589405"/>
                  </a:cubicBezTo>
                  <a:cubicBezTo>
                    <a:pt x="3084449" y="1615821"/>
                    <a:pt x="3083052" y="1642237"/>
                    <a:pt x="3080893" y="1668526"/>
                  </a:cubicBezTo>
                  <a:cubicBezTo>
                    <a:pt x="3078734" y="1694815"/>
                    <a:pt x="3075940" y="1721104"/>
                    <a:pt x="3072384" y="1747393"/>
                  </a:cubicBezTo>
                  <a:cubicBezTo>
                    <a:pt x="3068828" y="1773682"/>
                    <a:pt x="3064764" y="1799717"/>
                    <a:pt x="3059811" y="1825752"/>
                  </a:cubicBezTo>
                  <a:cubicBezTo>
                    <a:pt x="3054858" y="1851787"/>
                    <a:pt x="3049397" y="1877568"/>
                    <a:pt x="3043301" y="1903349"/>
                  </a:cubicBezTo>
                  <a:cubicBezTo>
                    <a:pt x="3037205" y="1929130"/>
                    <a:pt x="3030347" y="1954657"/>
                    <a:pt x="3022854" y="1979930"/>
                  </a:cubicBezTo>
                  <a:cubicBezTo>
                    <a:pt x="3015361" y="2005203"/>
                    <a:pt x="3007233" y="2030476"/>
                    <a:pt x="2998470" y="2055368"/>
                  </a:cubicBezTo>
                  <a:cubicBezTo>
                    <a:pt x="2989707" y="2080260"/>
                    <a:pt x="2980309" y="2105025"/>
                    <a:pt x="2970276" y="2129409"/>
                  </a:cubicBezTo>
                  <a:cubicBezTo>
                    <a:pt x="2960243" y="2153793"/>
                    <a:pt x="2949575" y="2178050"/>
                    <a:pt x="2938272" y="2201926"/>
                  </a:cubicBezTo>
                  <a:cubicBezTo>
                    <a:pt x="2926969" y="2225802"/>
                    <a:pt x="2915031" y="2249424"/>
                    <a:pt x="2902585" y="2272792"/>
                  </a:cubicBezTo>
                  <a:cubicBezTo>
                    <a:pt x="2890139" y="2296160"/>
                    <a:pt x="2876931" y="2319020"/>
                    <a:pt x="2863342" y="2341626"/>
                  </a:cubicBezTo>
                  <a:cubicBezTo>
                    <a:pt x="2849753" y="2364232"/>
                    <a:pt x="2835402" y="2386457"/>
                    <a:pt x="2820543" y="2408428"/>
                  </a:cubicBezTo>
                  <a:cubicBezTo>
                    <a:pt x="2805684" y="2430399"/>
                    <a:pt x="2790317" y="2451862"/>
                    <a:pt x="2774442" y="2472944"/>
                  </a:cubicBezTo>
                  <a:cubicBezTo>
                    <a:pt x="2758567" y="2494026"/>
                    <a:pt x="2742057" y="2514727"/>
                    <a:pt x="2725039" y="2534920"/>
                  </a:cubicBezTo>
                  <a:cubicBezTo>
                    <a:pt x="2708021" y="2555113"/>
                    <a:pt x="2690495" y="2574925"/>
                    <a:pt x="2672461" y="2594356"/>
                  </a:cubicBezTo>
                  <a:cubicBezTo>
                    <a:pt x="2654427" y="2613787"/>
                    <a:pt x="2635885" y="2632583"/>
                    <a:pt x="2616962" y="2650998"/>
                  </a:cubicBezTo>
                  <a:cubicBezTo>
                    <a:pt x="2598039" y="2669413"/>
                    <a:pt x="2578481" y="2687320"/>
                    <a:pt x="2558669" y="2704719"/>
                  </a:cubicBezTo>
                  <a:cubicBezTo>
                    <a:pt x="2538857" y="2722118"/>
                    <a:pt x="2518410" y="2739009"/>
                    <a:pt x="2497582" y="2755392"/>
                  </a:cubicBezTo>
                  <a:cubicBezTo>
                    <a:pt x="2476754" y="2771775"/>
                    <a:pt x="2455672" y="2787523"/>
                    <a:pt x="2434082" y="2802890"/>
                  </a:cubicBezTo>
                  <a:cubicBezTo>
                    <a:pt x="2412492" y="2818257"/>
                    <a:pt x="2390521" y="2832862"/>
                    <a:pt x="2368169" y="2846959"/>
                  </a:cubicBezTo>
                  <a:cubicBezTo>
                    <a:pt x="2345817" y="2861056"/>
                    <a:pt x="2323084" y="2874645"/>
                    <a:pt x="2300097" y="2887599"/>
                  </a:cubicBezTo>
                  <a:cubicBezTo>
                    <a:pt x="2277110" y="2900553"/>
                    <a:pt x="2253742" y="2912999"/>
                    <a:pt x="2229993" y="2924683"/>
                  </a:cubicBezTo>
                  <a:cubicBezTo>
                    <a:pt x="2206244" y="2936367"/>
                    <a:pt x="2182368" y="2947670"/>
                    <a:pt x="2158111" y="2958211"/>
                  </a:cubicBezTo>
                  <a:cubicBezTo>
                    <a:pt x="2133854" y="2968752"/>
                    <a:pt x="2109343" y="2978658"/>
                    <a:pt x="2084578" y="2987929"/>
                  </a:cubicBezTo>
                  <a:cubicBezTo>
                    <a:pt x="2059813" y="2997200"/>
                    <a:pt x="2034794" y="3005836"/>
                    <a:pt x="2009648" y="3013837"/>
                  </a:cubicBezTo>
                  <a:cubicBezTo>
                    <a:pt x="1984502" y="3021838"/>
                    <a:pt x="1959102" y="3029204"/>
                    <a:pt x="1933448" y="3035808"/>
                  </a:cubicBezTo>
                  <a:cubicBezTo>
                    <a:pt x="1907794" y="3042412"/>
                    <a:pt x="1882140" y="3048508"/>
                    <a:pt x="1856232" y="3053842"/>
                  </a:cubicBezTo>
                  <a:cubicBezTo>
                    <a:pt x="1830324" y="3059176"/>
                    <a:pt x="1804289" y="3063875"/>
                    <a:pt x="1778254" y="3067939"/>
                  </a:cubicBezTo>
                  <a:cubicBezTo>
                    <a:pt x="1752219" y="3072003"/>
                    <a:pt x="1725930" y="3075305"/>
                    <a:pt x="1699641" y="3077972"/>
                  </a:cubicBezTo>
                  <a:cubicBezTo>
                    <a:pt x="1673352" y="3080639"/>
                    <a:pt x="1646936" y="3082671"/>
                    <a:pt x="1620520" y="3083941"/>
                  </a:cubicBezTo>
                  <a:cubicBezTo>
                    <a:pt x="1594104" y="3085211"/>
                    <a:pt x="1567688" y="3085973"/>
                    <a:pt x="1541272" y="3085846"/>
                  </a:cubicBezTo>
                  <a:cubicBezTo>
                    <a:pt x="1514857" y="3085719"/>
                    <a:pt x="1488440" y="3085084"/>
                    <a:pt x="1462024" y="3083687"/>
                  </a:cubicBezTo>
                  <a:cubicBezTo>
                    <a:pt x="1435608" y="3082290"/>
                    <a:pt x="1409319" y="3080258"/>
                    <a:pt x="1382903" y="3077464"/>
                  </a:cubicBezTo>
                  <a:cubicBezTo>
                    <a:pt x="1356487" y="3074670"/>
                    <a:pt x="1330452" y="3071241"/>
                    <a:pt x="1304290" y="3067177"/>
                  </a:cubicBezTo>
                  <a:cubicBezTo>
                    <a:pt x="1278128" y="3063113"/>
                    <a:pt x="1252220" y="3058287"/>
                    <a:pt x="1226312" y="3052953"/>
                  </a:cubicBezTo>
                  <a:cubicBezTo>
                    <a:pt x="1200404" y="3047619"/>
                    <a:pt x="1174750" y="3041396"/>
                    <a:pt x="1149096" y="3034665"/>
                  </a:cubicBezTo>
                  <a:cubicBezTo>
                    <a:pt x="1123442" y="3027934"/>
                    <a:pt x="1098169" y="3020568"/>
                    <a:pt x="1073023" y="3012440"/>
                  </a:cubicBezTo>
                  <a:cubicBezTo>
                    <a:pt x="1047877" y="3004312"/>
                    <a:pt x="1022858" y="2995676"/>
                    <a:pt x="998093" y="2986405"/>
                  </a:cubicBezTo>
                  <a:cubicBezTo>
                    <a:pt x="973328" y="2977134"/>
                    <a:pt x="948817" y="2967101"/>
                    <a:pt x="924687" y="2956560"/>
                  </a:cubicBezTo>
                  <a:cubicBezTo>
                    <a:pt x="900557" y="2946019"/>
                    <a:pt x="876554" y="2934716"/>
                    <a:pt x="852932" y="2922905"/>
                  </a:cubicBezTo>
                  <a:cubicBezTo>
                    <a:pt x="829310" y="2911094"/>
                    <a:pt x="805942" y="2898648"/>
                    <a:pt x="782955" y="2885567"/>
                  </a:cubicBezTo>
                  <a:cubicBezTo>
                    <a:pt x="759968" y="2872486"/>
                    <a:pt x="737235" y="2858897"/>
                    <a:pt x="715010" y="2844673"/>
                  </a:cubicBezTo>
                  <a:cubicBezTo>
                    <a:pt x="692785" y="2830449"/>
                    <a:pt x="670814" y="2815717"/>
                    <a:pt x="649224" y="2800350"/>
                  </a:cubicBezTo>
                  <a:cubicBezTo>
                    <a:pt x="627634" y="2784983"/>
                    <a:pt x="606552" y="2769108"/>
                    <a:pt x="585851" y="2752725"/>
                  </a:cubicBezTo>
                  <a:cubicBezTo>
                    <a:pt x="565150" y="2736342"/>
                    <a:pt x="544830" y="2719451"/>
                    <a:pt x="524891" y="2701925"/>
                  </a:cubicBezTo>
                  <a:cubicBezTo>
                    <a:pt x="504952" y="2684399"/>
                    <a:pt x="485648" y="2666492"/>
                    <a:pt x="466725" y="2648077"/>
                  </a:cubicBezTo>
                  <a:cubicBezTo>
                    <a:pt x="447802" y="2629661"/>
                    <a:pt x="429387" y="2610739"/>
                    <a:pt x="411353" y="2591308"/>
                  </a:cubicBezTo>
                  <a:cubicBezTo>
                    <a:pt x="393319" y="2571877"/>
                    <a:pt x="375920" y="2552065"/>
                    <a:pt x="359029" y="2531744"/>
                  </a:cubicBezTo>
                  <a:cubicBezTo>
                    <a:pt x="342138" y="2511424"/>
                    <a:pt x="325628" y="2490724"/>
                    <a:pt x="309753" y="2469642"/>
                  </a:cubicBezTo>
                  <a:cubicBezTo>
                    <a:pt x="293878" y="2448559"/>
                    <a:pt x="278511" y="2426969"/>
                    <a:pt x="263779" y="2404999"/>
                  </a:cubicBezTo>
                  <a:cubicBezTo>
                    <a:pt x="249047" y="2383028"/>
                    <a:pt x="234823" y="2360803"/>
                    <a:pt x="221107" y="2338069"/>
                  </a:cubicBezTo>
                  <a:cubicBezTo>
                    <a:pt x="207391" y="2315336"/>
                    <a:pt x="194437" y="2292477"/>
                    <a:pt x="181991" y="2269109"/>
                  </a:cubicBezTo>
                  <a:cubicBezTo>
                    <a:pt x="169545" y="2245741"/>
                    <a:pt x="157734" y="2222119"/>
                    <a:pt x="146431" y="2198243"/>
                  </a:cubicBezTo>
                  <a:cubicBezTo>
                    <a:pt x="135128" y="2174367"/>
                    <a:pt x="124587" y="2150110"/>
                    <a:pt x="114554" y="2125599"/>
                  </a:cubicBezTo>
                  <a:cubicBezTo>
                    <a:pt x="104521" y="2101087"/>
                    <a:pt x="95250" y="2076450"/>
                    <a:pt x="86487" y="2051431"/>
                  </a:cubicBezTo>
                  <a:cubicBezTo>
                    <a:pt x="77724" y="2026412"/>
                    <a:pt x="69723" y="2001266"/>
                    <a:pt x="62230" y="1975866"/>
                  </a:cubicBezTo>
                  <a:cubicBezTo>
                    <a:pt x="54737" y="1950466"/>
                    <a:pt x="48006" y="1924939"/>
                    <a:pt x="41910" y="1899158"/>
                  </a:cubicBezTo>
                  <a:cubicBezTo>
                    <a:pt x="35814" y="1873377"/>
                    <a:pt x="30353" y="1847596"/>
                    <a:pt x="25527" y="1821561"/>
                  </a:cubicBezTo>
                  <a:cubicBezTo>
                    <a:pt x="20701" y="1795526"/>
                    <a:pt x="16637" y="1769491"/>
                    <a:pt x="13208" y="1743202"/>
                  </a:cubicBezTo>
                  <a:cubicBezTo>
                    <a:pt x="9779" y="1716913"/>
                    <a:pt x="6985" y="1690751"/>
                    <a:pt x="4953" y="1664335"/>
                  </a:cubicBezTo>
                  <a:cubicBezTo>
                    <a:pt x="2921" y="1637919"/>
                    <a:pt x="1397" y="1611630"/>
                    <a:pt x="762" y="1585087"/>
                  </a:cubicBezTo>
                  <a:cubicBezTo>
                    <a:pt x="127" y="1558543"/>
                    <a:pt x="0" y="1532255"/>
                    <a:pt x="635" y="1505839"/>
                  </a:cubicBezTo>
                  <a:cubicBezTo>
                    <a:pt x="1270" y="1479423"/>
                    <a:pt x="2540" y="1453007"/>
                    <a:pt x="4572" y="1426591"/>
                  </a:cubicBezTo>
                  <a:cubicBezTo>
                    <a:pt x="6604" y="1400175"/>
                    <a:pt x="9271" y="1373886"/>
                    <a:pt x="12573" y="1347724"/>
                  </a:cubicBezTo>
                  <a:cubicBezTo>
                    <a:pt x="15875" y="1321562"/>
                    <a:pt x="19939" y="1295400"/>
                    <a:pt x="24638" y="1269365"/>
                  </a:cubicBezTo>
                  <a:cubicBezTo>
                    <a:pt x="29337" y="1243330"/>
                    <a:pt x="34671" y="1217422"/>
                    <a:pt x="40640" y="1191641"/>
                  </a:cubicBezTo>
                  <a:lnTo>
                    <a:pt x="1530604" y="1551813"/>
                  </a:lnTo>
                  <a:cubicBezTo>
                    <a:pt x="1531874" y="1553591"/>
                    <a:pt x="1533271" y="1554988"/>
                    <a:pt x="1535176" y="1556131"/>
                  </a:cubicBezTo>
                  <a:cubicBezTo>
                    <a:pt x="1537081" y="1557274"/>
                    <a:pt x="1538986" y="1557909"/>
                    <a:pt x="1541018" y="1558290"/>
                  </a:cubicBezTo>
                  <a:cubicBezTo>
                    <a:pt x="1543050" y="1558671"/>
                    <a:pt x="1545209" y="1558417"/>
                    <a:pt x="1547241" y="1557909"/>
                  </a:cubicBezTo>
                  <a:cubicBezTo>
                    <a:pt x="1549273" y="1557401"/>
                    <a:pt x="1551178" y="1556385"/>
                    <a:pt x="1552829" y="1555115"/>
                  </a:cubicBezTo>
                  <a:cubicBezTo>
                    <a:pt x="1554480" y="1553845"/>
                    <a:pt x="1555877" y="1552194"/>
                    <a:pt x="1556893" y="1550416"/>
                  </a:cubicBezTo>
                  <a:cubicBezTo>
                    <a:pt x="1557909" y="1548638"/>
                    <a:pt x="1558544" y="1546606"/>
                    <a:pt x="1558671" y="1544447"/>
                  </a:cubicBezTo>
                  <a:cubicBezTo>
                    <a:pt x="1558798" y="1542288"/>
                    <a:pt x="1558671" y="1540256"/>
                    <a:pt x="1558036" y="1538224"/>
                  </a:cubicBezTo>
                  <a:cubicBezTo>
                    <a:pt x="1557401" y="1536192"/>
                    <a:pt x="1556385" y="1534414"/>
                    <a:pt x="1554988" y="1532763"/>
                  </a:cubicBezTo>
                  <a:lnTo>
                    <a:pt x="1554988" y="0"/>
                  </a:lnTo>
                  <a:close/>
                </a:path>
              </a:pathLst>
            </a:custGeom>
            <a:solidFill>
              <a:srgbClr val="4285F4"/>
            </a:solidFill>
          </p:spPr>
          <p:txBody>
            <a:bodyPr/>
            <a:lstStyle/>
            <a:p>
              <a:endParaRPr lang="en-US"/>
            </a:p>
          </p:txBody>
        </p:sp>
        <p:sp>
          <p:nvSpPr>
            <p:cNvPr id="36" name="Freeform 36"/>
            <p:cNvSpPr/>
            <p:nvPr/>
          </p:nvSpPr>
          <p:spPr>
            <a:xfrm>
              <a:off x="109347" y="63627"/>
              <a:ext cx="1487805" cy="1530858"/>
            </a:xfrm>
            <a:custGeom>
              <a:avLst/>
              <a:gdLst/>
              <a:ahLst/>
              <a:cxnLst/>
              <a:rect l="l" t="t" r="r" b="b"/>
              <a:pathLst>
                <a:path w="1487805" h="1530858">
                  <a:moveTo>
                    <a:pt x="0" y="1169543"/>
                  </a:moveTo>
                  <a:cubicBezTo>
                    <a:pt x="10287" y="1128395"/>
                    <a:pt x="22225" y="1087755"/>
                    <a:pt x="35814" y="1047496"/>
                  </a:cubicBezTo>
                  <a:cubicBezTo>
                    <a:pt x="49403" y="1007237"/>
                    <a:pt x="64643" y="967740"/>
                    <a:pt x="81534" y="928878"/>
                  </a:cubicBezTo>
                  <a:cubicBezTo>
                    <a:pt x="98425" y="890016"/>
                    <a:pt x="116840" y="851789"/>
                    <a:pt x="136906" y="814451"/>
                  </a:cubicBezTo>
                  <a:cubicBezTo>
                    <a:pt x="156972" y="777113"/>
                    <a:pt x="178435" y="740537"/>
                    <a:pt x="201549" y="704977"/>
                  </a:cubicBezTo>
                  <a:cubicBezTo>
                    <a:pt x="224663" y="669417"/>
                    <a:pt x="249047" y="634746"/>
                    <a:pt x="274955" y="601091"/>
                  </a:cubicBezTo>
                  <a:cubicBezTo>
                    <a:pt x="300863" y="567436"/>
                    <a:pt x="328041" y="535051"/>
                    <a:pt x="356616" y="503682"/>
                  </a:cubicBezTo>
                  <a:cubicBezTo>
                    <a:pt x="385191" y="472313"/>
                    <a:pt x="415036" y="442214"/>
                    <a:pt x="446024" y="413258"/>
                  </a:cubicBezTo>
                  <a:cubicBezTo>
                    <a:pt x="477012" y="384302"/>
                    <a:pt x="509270" y="356743"/>
                    <a:pt x="542671" y="330581"/>
                  </a:cubicBezTo>
                  <a:cubicBezTo>
                    <a:pt x="576072" y="304419"/>
                    <a:pt x="610362" y="279527"/>
                    <a:pt x="645795" y="256159"/>
                  </a:cubicBezTo>
                  <a:cubicBezTo>
                    <a:pt x="681228" y="232791"/>
                    <a:pt x="717423" y="210820"/>
                    <a:pt x="754634" y="190373"/>
                  </a:cubicBezTo>
                  <a:cubicBezTo>
                    <a:pt x="791845" y="169926"/>
                    <a:pt x="829818" y="151130"/>
                    <a:pt x="868553" y="133858"/>
                  </a:cubicBezTo>
                  <a:cubicBezTo>
                    <a:pt x="907288" y="116586"/>
                    <a:pt x="946658" y="100965"/>
                    <a:pt x="986663" y="86868"/>
                  </a:cubicBezTo>
                  <a:cubicBezTo>
                    <a:pt x="1026668" y="72771"/>
                    <a:pt x="1067181" y="60452"/>
                    <a:pt x="1108329" y="49784"/>
                  </a:cubicBezTo>
                  <a:cubicBezTo>
                    <a:pt x="1149477" y="39116"/>
                    <a:pt x="1190752" y="30099"/>
                    <a:pt x="1232662" y="22860"/>
                  </a:cubicBezTo>
                  <a:cubicBezTo>
                    <a:pt x="1274572" y="15621"/>
                    <a:pt x="1316482" y="10033"/>
                    <a:pt x="1358773" y="6223"/>
                  </a:cubicBezTo>
                  <a:cubicBezTo>
                    <a:pt x="1401064" y="2413"/>
                    <a:pt x="1443355" y="381"/>
                    <a:pt x="1485773" y="0"/>
                  </a:cubicBezTo>
                  <a:lnTo>
                    <a:pt x="1487805" y="1530858"/>
                  </a:lnTo>
                  <a:lnTo>
                    <a:pt x="0" y="1169543"/>
                  </a:lnTo>
                  <a:close/>
                </a:path>
              </a:pathLst>
            </a:custGeom>
            <a:solidFill>
              <a:srgbClr val="F59E52"/>
            </a:solidFill>
          </p:spPr>
          <p:txBody>
            <a:bodyPr/>
            <a:lstStyle/>
            <a:p>
              <a:endParaRPr lang="en-US"/>
            </a:p>
          </p:txBody>
        </p:sp>
      </p:grpSp>
      <p:grpSp>
        <p:nvGrpSpPr>
          <p:cNvPr id="37" name="Group 37"/>
          <p:cNvGrpSpPr>
            <a:grpSpLocks noChangeAspect="1"/>
          </p:cNvGrpSpPr>
          <p:nvPr/>
        </p:nvGrpSpPr>
        <p:grpSpPr>
          <a:xfrm>
            <a:off x="11292020" y="5499424"/>
            <a:ext cx="2115898" cy="2115872"/>
            <a:chOff x="0" y="0"/>
            <a:chExt cx="3175000" cy="3174949"/>
          </a:xfrm>
        </p:grpSpPr>
        <p:sp>
          <p:nvSpPr>
            <p:cNvPr id="38" name="Freeform 38"/>
            <p:cNvSpPr/>
            <p:nvPr/>
          </p:nvSpPr>
          <p:spPr>
            <a:xfrm>
              <a:off x="1598930" y="63500"/>
              <a:ext cx="1512570" cy="2217928"/>
            </a:xfrm>
            <a:custGeom>
              <a:avLst/>
              <a:gdLst/>
              <a:ahLst/>
              <a:cxnLst/>
              <a:rect l="l" t="t" r="r" b="b"/>
              <a:pathLst>
                <a:path w="1512570" h="2217928">
                  <a:moveTo>
                    <a:pt x="0" y="0"/>
                  </a:moveTo>
                  <a:cubicBezTo>
                    <a:pt x="32385" y="254"/>
                    <a:pt x="64643" y="1524"/>
                    <a:pt x="96901" y="3810"/>
                  </a:cubicBezTo>
                  <a:cubicBezTo>
                    <a:pt x="129159" y="6096"/>
                    <a:pt x="161290" y="9398"/>
                    <a:pt x="193294" y="13716"/>
                  </a:cubicBezTo>
                  <a:cubicBezTo>
                    <a:pt x="225298" y="18034"/>
                    <a:pt x="257175" y="23368"/>
                    <a:pt x="288925" y="29845"/>
                  </a:cubicBezTo>
                  <a:cubicBezTo>
                    <a:pt x="320675" y="36322"/>
                    <a:pt x="352044" y="43561"/>
                    <a:pt x="383286" y="51943"/>
                  </a:cubicBezTo>
                  <a:cubicBezTo>
                    <a:pt x="414528" y="60325"/>
                    <a:pt x="445389" y="69723"/>
                    <a:pt x="476123" y="80010"/>
                  </a:cubicBezTo>
                  <a:cubicBezTo>
                    <a:pt x="506857" y="90297"/>
                    <a:pt x="537083" y="101600"/>
                    <a:pt x="566928" y="113919"/>
                  </a:cubicBezTo>
                  <a:cubicBezTo>
                    <a:pt x="596773" y="126238"/>
                    <a:pt x="626364" y="139446"/>
                    <a:pt x="655447" y="153543"/>
                  </a:cubicBezTo>
                  <a:cubicBezTo>
                    <a:pt x="684530" y="167640"/>
                    <a:pt x="713105" y="182753"/>
                    <a:pt x="741172" y="198755"/>
                  </a:cubicBezTo>
                  <a:cubicBezTo>
                    <a:pt x="769239" y="214757"/>
                    <a:pt x="796925" y="231521"/>
                    <a:pt x="823849" y="249301"/>
                  </a:cubicBezTo>
                  <a:cubicBezTo>
                    <a:pt x="850773" y="267081"/>
                    <a:pt x="877316" y="285623"/>
                    <a:pt x="903224" y="305054"/>
                  </a:cubicBezTo>
                  <a:cubicBezTo>
                    <a:pt x="929132" y="324485"/>
                    <a:pt x="954278" y="344678"/>
                    <a:pt x="978916" y="365633"/>
                  </a:cubicBezTo>
                  <a:cubicBezTo>
                    <a:pt x="1003554" y="386588"/>
                    <a:pt x="1027430" y="408432"/>
                    <a:pt x="1050544" y="430911"/>
                  </a:cubicBezTo>
                  <a:cubicBezTo>
                    <a:pt x="1073658" y="453390"/>
                    <a:pt x="1096137" y="476631"/>
                    <a:pt x="1117854" y="500634"/>
                  </a:cubicBezTo>
                  <a:cubicBezTo>
                    <a:pt x="1139571" y="524637"/>
                    <a:pt x="1160526" y="549275"/>
                    <a:pt x="1180592" y="574548"/>
                  </a:cubicBezTo>
                  <a:cubicBezTo>
                    <a:pt x="1200658" y="599821"/>
                    <a:pt x="1220089" y="625729"/>
                    <a:pt x="1238504" y="652272"/>
                  </a:cubicBezTo>
                  <a:cubicBezTo>
                    <a:pt x="1256919" y="678815"/>
                    <a:pt x="1274572" y="705866"/>
                    <a:pt x="1291336" y="733552"/>
                  </a:cubicBezTo>
                  <a:cubicBezTo>
                    <a:pt x="1308100" y="761238"/>
                    <a:pt x="1323975" y="789305"/>
                    <a:pt x="1338961" y="818007"/>
                  </a:cubicBezTo>
                  <a:cubicBezTo>
                    <a:pt x="1353947" y="846709"/>
                    <a:pt x="1368044" y="875792"/>
                    <a:pt x="1381125" y="905256"/>
                  </a:cubicBezTo>
                  <a:cubicBezTo>
                    <a:pt x="1394206" y="934720"/>
                    <a:pt x="1406398" y="964692"/>
                    <a:pt x="1417701" y="995045"/>
                  </a:cubicBezTo>
                  <a:cubicBezTo>
                    <a:pt x="1429004" y="1025398"/>
                    <a:pt x="1439164" y="1056005"/>
                    <a:pt x="1448435" y="1086993"/>
                  </a:cubicBezTo>
                  <a:cubicBezTo>
                    <a:pt x="1457706" y="1117981"/>
                    <a:pt x="1465961" y="1149223"/>
                    <a:pt x="1473200" y="1180719"/>
                  </a:cubicBezTo>
                  <a:cubicBezTo>
                    <a:pt x="1480439" y="1212215"/>
                    <a:pt x="1486789" y="1243965"/>
                    <a:pt x="1491996" y="1275842"/>
                  </a:cubicBezTo>
                  <a:cubicBezTo>
                    <a:pt x="1497203" y="1307719"/>
                    <a:pt x="1501521" y="1339723"/>
                    <a:pt x="1504696" y="1371981"/>
                  </a:cubicBezTo>
                  <a:cubicBezTo>
                    <a:pt x="1507871" y="1404239"/>
                    <a:pt x="1510157" y="1436370"/>
                    <a:pt x="1511300" y="1468755"/>
                  </a:cubicBezTo>
                  <a:cubicBezTo>
                    <a:pt x="1512443" y="1501140"/>
                    <a:pt x="1512570" y="1533398"/>
                    <a:pt x="1511681" y="1565656"/>
                  </a:cubicBezTo>
                  <a:cubicBezTo>
                    <a:pt x="1510792" y="1597914"/>
                    <a:pt x="1508887" y="1630299"/>
                    <a:pt x="1505966" y="1662430"/>
                  </a:cubicBezTo>
                  <a:cubicBezTo>
                    <a:pt x="1503045" y="1694561"/>
                    <a:pt x="1499108" y="1726692"/>
                    <a:pt x="1494028" y="1758696"/>
                  </a:cubicBezTo>
                  <a:cubicBezTo>
                    <a:pt x="1488948" y="1790700"/>
                    <a:pt x="1483106" y="1822450"/>
                    <a:pt x="1475994" y="1853946"/>
                  </a:cubicBezTo>
                  <a:cubicBezTo>
                    <a:pt x="1468882" y="1885442"/>
                    <a:pt x="1461008" y="1916811"/>
                    <a:pt x="1451991" y="1947926"/>
                  </a:cubicBezTo>
                  <a:cubicBezTo>
                    <a:pt x="1442974" y="1979041"/>
                    <a:pt x="1433068" y="2009775"/>
                    <a:pt x="1422019" y="2040128"/>
                  </a:cubicBezTo>
                  <a:cubicBezTo>
                    <a:pt x="1410970" y="2070481"/>
                    <a:pt x="1399159" y="2100580"/>
                    <a:pt x="1386332" y="2130298"/>
                  </a:cubicBezTo>
                  <a:cubicBezTo>
                    <a:pt x="1373505" y="2160016"/>
                    <a:pt x="1359662" y="2189226"/>
                    <a:pt x="1344930" y="2217928"/>
                  </a:cubicBezTo>
                  <a:lnTo>
                    <a:pt x="2794" y="1518539"/>
                  </a:lnTo>
                  <a:cubicBezTo>
                    <a:pt x="2159" y="1516888"/>
                    <a:pt x="1270" y="1515364"/>
                    <a:pt x="0" y="1513967"/>
                  </a:cubicBezTo>
                  <a:lnTo>
                    <a:pt x="0" y="0"/>
                  </a:lnTo>
                  <a:close/>
                </a:path>
              </a:pathLst>
            </a:custGeom>
            <a:solidFill>
              <a:srgbClr val="4285F4"/>
            </a:solidFill>
          </p:spPr>
          <p:txBody>
            <a:bodyPr/>
            <a:lstStyle/>
            <a:p>
              <a:endParaRPr lang="en-US"/>
            </a:p>
          </p:txBody>
        </p:sp>
        <p:sp>
          <p:nvSpPr>
            <p:cNvPr id="39" name="Freeform 39"/>
            <p:cNvSpPr/>
            <p:nvPr/>
          </p:nvSpPr>
          <p:spPr>
            <a:xfrm>
              <a:off x="1340358" y="1601217"/>
              <a:ext cx="1593469" cy="1510538"/>
            </a:xfrm>
            <a:custGeom>
              <a:avLst/>
              <a:gdLst/>
              <a:ahLst/>
              <a:cxnLst/>
              <a:rect l="l" t="t" r="r" b="b"/>
              <a:pathLst>
                <a:path w="1593469" h="1510538">
                  <a:moveTo>
                    <a:pt x="1593469" y="700531"/>
                  </a:moveTo>
                  <a:cubicBezTo>
                    <a:pt x="1574927" y="735456"/>
                    <a:pt x="1554988" y="769619"/>
                    <a:pt x="1533779" y="803147"/>
                  </a:cubicBezTo>
                  <a:cubicBezTo>
                    <a:pt x="1512570" y="836675"/>
                    <a:pt x="1490091" y="868933"/>
                    <a:pt x="1466342" y="900683"/>
                  </a:cubicBezTo>
                  <a:cubicBezTo>
                    <a:pt x="1442593" y="932433"/>
                    <a:pt x="1417701" y="963040"/>
                    <a:pt x="1391539" y="992758"/>
                  </a:cubicBezTo>
                  <a:cubicBezTo>
                    <a:pt x="1365377" y="1022476"/>
                    <a:pt x="1338199" y="1051178"/>
                    <a:pt x="1309751" y="1078737"/>
                  </a:cubicBezTo>
                  <a:cubicBezTo>
                    <a:pt x="1281303" y="1106296"/>
                    <a:pt x="1251966" y="1132839"/>
                    <a:pt x="1221613" y="1158112"/>
                  </a:cubicBezTo>
                  <a:cubicBezTo>
                    <a:pt x="1191260" y="1183385"/>
                    <a:pt x="1159764" y="1207515"/>
                    <a:pt x="1127506" y="1230375"/>
                  </a:cubicBezTo>
                  <a:cubicBezTo>
                    <a:pt x="1095248" y="1253235"/>
                    <a:pt x="1062101" y="1274825"/>
                    <a:pt x="1028065" y="1295145"/>
                  </a:cubicBezTo>
                  <a:cubicBezTo>
                    <a:pt x="994029" y="1315465"/>
                    <a:pt x="959358" y="1334388"/>
                    <a:pt x="923925" y="1351914"/>
                  </a:cubicBezTo>
                  <a:cubicBezTo>
                    <a:pt x="888492" y="1369440"/>
                    <a:pt x="852424" y="1385696"/>
                    <a:pt x="815594" y="1400428"/>
                  </a:cubicBezTo>
                  <a:cubicBezTo>
                    <a:pt x="778764" y="1415160"/>
                    <a:pt x="741680" y="1428495"/>
                    <a:pt x="703834" y="1440306"/>
                  </a:cubicBezTo>
                  <a:cubicBezTo>
                    <a:pt x="665988" y="1452117"/>
                    <a:pt x="627888" y="1462531"/>
                    <a:pt x="589407" y="1471421"/>
                  </a:cubicBezTo>
                  <a:cubicBezTo>
                    <a:pt x="550926" y="1480311"/>
                    <a:pt x="511937" y="1487677"/>
                    <a:pt x="472821" y="1493519"/>
                  </a:cubicBezTo>
                  <a:cubicBezTo>
                    <a:pt x="433705" y="1499361"/>
                    <a:pt x="394335" y="1503679"/>
                    <a:pt x="354838" y="1506473"/>
                  </a:cubicBezTo>
                  <a:cubicBezTo>
                    <a:pt x="315341" y="1509267"/>
                    <a:pt x="275844" y="1510537"/>
                    <a:pt x="236220" y="1510283"/>
                  </a:cubicBezTo>
                  <a:cubicBezTo>
                    <a:pt x="196596" y="1510029"/>
                    <a:pt x="157099" y="1508124"/>
                    <a:pt x="117729" y="1504822"/>
                  </a:cubicBezTo>
                  <a:cubicBezTo>
                    <a:pt x="78359" y="1501521"/>
                    <a:pt x="38989" y="1496568"/>
                    <a:pt x="0" y="1490218"/>
                  </a:cubicBezTo>
                  <a:lnTo>
                    <a:pt x="253873" y="0"/>
                  </a:lnTo>
                  <a:lnTo>
                    <a:pt x="1593342" y="700532"/>
                  </a:lnTo>
                  <a:close/>
                </a:path>
              </a:pathLst>
            </a:custGeom>
            <a:solidFill>
              <a:srgbClr val="F59E52"/>
            </a:solidFill>
          </p:spPr>
          <p:txBody>
            <a:bodyPr/>
            <a:lstStyle/>
            <a:p>
              <a:endParaRPr lang="en-US"/>
            </a:p>
          </p:txBody>
        </p:sp>
        <p:sp>
          <p:nvSpPr>
            <p:cNvPr id="40" name="Freeform 40"/>
            <p:cNvSpPr/>
            <p:nvPr/>
          </p:nvSpPr>
          <p:spPr>
            <a:xfrm>
              <a:off x="403606" y="1600454"/>
              <a:ext cx="1176274" cy="1486916"/>
            </a:xfrm>
            <a:custGeom>
              <a:avLst/>
              <a:gdLst/>
              <a:ahLst/>
              <a:cxnLst/>
              <a:rect l="l" t="t" r="r" b="b"/>
              <a:pathLst>
                <a:path w="1176274" h="1486916">
                  <a:moveTo>
                    <a:pt x="914273" y="1486916"/>
                  </a:moveTo>
                  <a:cubicBezTo>
                    <a:pt x="869696" y="1478915"/>
                    <a:pt x="825627" y="1469009"/>
                    <a:pt x="782066" y="1457071"/>
                  </a:cubicBezTo>
                  <a:cubicBezTo>
                    <a:pt x="738505" y="1445133"/>
                    <a:pt x="695452" y="1431290"/>
                    <a:pt x="653034" y="1415542"/>
                  </a:cubicBezTo>
                  <a:cubicBezTo>
                    <a:pt x="610616" y="1399794"/>
                    <a:pt x="568960" y="1382141"/>
                    <a:pt x="528193" y="1362710"/>
                  </a:cubicBezTo>
                  <a:cubicBezTo>
                    <a:pt x="487426" y="1343279"/>
                    <a:pt x="447421" y="1321943"/>
                    <a:pt x="408559" y="1298956"/>
                  </a:cubicBezTo>
                  <a:cubicBezTo>
                    <a:pt x="369697" y="1275969"/>
                    <a:pt x="331724" y="1251204"/>
                    <a:pt x="295021" y="1224915"/>
                  </a:cubicBezTo>
                  <a:cubicBezTo>
                    <a:pt x="258318" y="1198626"/>
                    <a:pt x="222758" y="1170559"/>
                    <a:pt x="188468" y="1140968"/>
                  </a:cubicBezTo>
                  <a:cubicBezTo>
                    <a:pt x="154178" y="1111377"/>
                    <a:pt x="121285" y="1080389"/>
                    <a:pt x="89916" y="1047877"/>
                  </a:cubicBezTo>
                  <a:cubicBezTo>
                    <a:pt x="58547" y="1015365"/>
                    <a:pt x="28448" y="981583"/>
                    <a:pt x="0" y="946404"/>
                  </a:cubicBezTo>
                  <a:lnTo>
                    <a:pt x="1176274" y="0"/>
                  </a:lnTo>
                  <a:lnTo>
                    <a:pt x="914273" y="1486916"/>
                  </a:lnTo>
                  <a:close/>
                </a:path>
              </a:pathLst>
            </a:custGeom>
            <a:solidFill>
              <a:srgbClr val="AD7FE6"/>
            </a:solidFill>
          </p:spPr>
          <p:txBody>
            <a:bodyPr/>
            <a:lstStyle/>
            <a:p>
              <a:endParaRPr lang="en-US"/>
            </a:p>
          </p:txBody>
        </p:sp>
        <p:sp>
          <p:nvSpPr>
            <p:cNvPr id="41" name="Freeform 41"/>
            <p:cNvSpPr/>
            <p:nvPr/>
          </p:nvSpPr>
          <p:spPr>
            <a:xfrm>
              <a:off x="65278" y="1592707"/>
              <a:ext cx="1507871" cy="936371"/>
            </a:xfrm>
            <a:custGeom>
              <a:avLst/>
              <a:gdLst/>
              <a:ahLst/>
              <a:cxnLst/>
              <a:rect l="l" t="t" r="r" b="b"/>
              <a:pathLst>
                <a:path w="1507871" h="936371">
                  <a:moveTo>
                    <a:pt x="323977" y="936371"/>
                  </a:moveTo>
                  <a:cubicBezTo>
                    <a:pt x="275463" y="874649"/>
                    <a:pt x="232029" y="809498"/>
                    <a:pt x="193548" y="741045"/>
                  </a:cubicBezTo>
                  <a:cubicBezTo>
                    <a:pt x="155067" y="672592"/>
                    <a:pt x="122174" y="601599"/>
                    <a:pt x="94615" y="528066"/>
                  </a:cubicBezTo>
                  <a:cubicBezTo>
                    <a:pt x="67056" y="454533"/>
                    <a:pt x="45466" y="379222"/>
                    <a:pt x="29591" y="302387"/>
                  </a:cubicBezTo>
                  <a:cubicBezTo>
                    <a:pt x="13716" y="225552"/>
                    <a:pt x="3937" y="147828"/>
                    <a:pt x="0" y="69342"/>
                  </a:cubicBezTo>
                  <a:lnTo>
                    <a:pt x="1507871" y="0"/>
                  </a:lnTo>
                  <a:lnTo>
                    <a:pt x="323850" y="936371"/>
                  </a:lnTo>
                  <a:close/>
                </a:path>
              </a:pathLst>
            </a:custGeom>
            <a:solidFill>
              <a:srgbClr val="B5C665"/>
            </a:solidFill>
          </p:spPr>
          <p:txBody>
            <a:bodyPr/>
            <a:lstStyle/>
            <a:p>
              <a:endParaRPr lang="en-US"/>
            </a:p>
          </p:txBody>
        </p:sp>
        <p:sp>
          <p:nvSpPr>
            <p:cNvPr id="42" name="Freeform 42"/>
            <p:cNvSpPr/>
            <p:nvPr/>
          </p:nvSpPr>
          <p:spPr>
            <a:xfrm>
              <a:off x="60579" y="1302893"/>
              <a:ext cx="1511681" cy="336423"/>
            </a:xfrm>
            <a:custGeom>
              <a:avLst/>
              <a:gdLst/>
              <a:ahLst/>
              <a:cxnLst/>
              <a:rect l="l" t="t" r="r" b="b"/>
              <a:pathLst>
                <a:path w="1511681" h="336423">
                  <a:moveTo>
                    <a:pt x="3810" y="336423"/>
                  </a:moveTo>
                  <a:cubicBezTo>
                    <a:pt x="0" y="223266"/>
                    <a:pt x="8636" y="111252"/>
                    <a:pt x="29718" y="0"/>
                  </a:cubicBezTo>
                  <a:lnTo>
                    <a:pt x="1511681" y="283337"/>
                  </a:lnTo>
                  <a:lnTo>
                    <a:pt x="3810" y="336423"/>
                  </a:lnTo>
                  <a:close/>
                </a:path>
              </a:pathLst>
            </a:custGeom>
            <a:solidFill>
              <a:srgbClr val="2BB8CA"/>
            </a:solidFill>
          </p:spPr>
          <p:txBody>
            <a:bodyPr/>
            <a:lstStyle/>
            <a:p>
              <a:endParaRPr lang="en-US"/>
            </a:p>
          </p:txBody>
        </p:sp>
        <p:sp>
          <p:nvSpPr>
            <p:cNvPr id="43" name="Freeform 43"/>
            <p:cNvSpPr/>
            <p:nvPr/>
          </p:nvSpPr>
          <p:spPr>
            <a:xfrm>
              <a:off x="94742" y="962660"/>
              <a:ext cx="1478280" cy="620141"/>
            </a:xfrm>
            <a:custGeom>
              <a:avLst/>
              <a:gdLst/>
              <a:ahLst/>
              <a:cxnLst/>
              <a:rect l="l" t="t" r="r" b="b"/>
              <a:pathLst>
                <a:path w="1478280" h="620141">
                  <a:moveTo>
                    <a:pt x="0" y="317754"/>
                  </a:moveTo>
                  <a:cubicBezTo>
                    <a:pt x="22606" y="208026"/>
                    <a:pt x="56769" y="102108"/>
                    <a:pt x="102743" y="0"/>
                  </a:cubicBezTo>
                  <a:lnTo>
                    <a:pt x="1478280" y="620141"/>
                  </a:lnTo>
                  <a:lnTo>
                    <a:pt x="0" y="317881"/>
                  </a:lnTo>
                  <a:close/>
                </a:path>
              </a:pathLst>
            </a:custGeom>
            <a:solidFill>
              <a:srgbClr val="EAC43B"/>
            </a:solidFill>
          </p:spPr>
          <p:txBody>
            <a:bodyPr/>
            <a:lstStyle/>
            <a:p>
              <a:endParaRPr lang="en-US"/>
            </a:p>
          </p:txBody>
        </p:sp>
        <p:sp>
          <p:nvSpPr>
            <p:cNvPr id="44" name="Freeform 44"/>
            <p:cNvSpPr/>
            <p:nvPr/>
          </p:nvSpPr>
          <p:spPr>
            <a:xfrm>
              <a:off x="207010" y="745744"/>
              <a:ext cx="1367155" cy="834263"/>
            </a:xfrm>
            <a:custGeom>
              <a:avLst/>
              <a:gdLst/>
              <a:ahLst/>
              <a:cxnLst/>
              <a:rect l="l" t="t" r="r" b="b"/>
              <a:pathLst>
                <a:path w="1367155" h="834263">
                  <a:moveTo>
                    <a:pt x="0" y="196088"/>
                  </a:moveTo>
                  <a:cubicBezTo>
                    <a:pt x="31877" y="128016"/>
                    <a:pt x="68453" y="62611"/>
                    <a:pt x="109982" y="0"/>
                  </a:cubicBezTo>
                  <a:lnTo>
                    <a:pt x="1367155" y="834263"/>
                  </a:lnTo>
                  <a:lnTo>
                    <a:pt x="0" y="196088"/>
                  </a:lnTo>
                  <a:close/>
                </a:path>
              </a:pathLst>
            </a:custGeom>
            <a:solidFill>
              <a:srgbClr val="E574B1"/>
            </a:solidFill>
          </p:spPr>
          <p:txBody>
            <a:bodyPr/>
            <a:lstStyle/>
            <a:p>
              <a:endParaRPr lang="en-US"/>
            </a:p>
          </p:txBody>
        </p:sp>
        <p:sp>
          <p:nvSpPr>
            <p:cNvPr id="45" name="Freeform 45"/>
            <p:cNvSpPr/>
            <p:nvPr/>
          </p:nvSpPr>
          <p:spPr>
            <a:xfrm>
              <a:off x="329819" y="583438"/>
              <a:ext cx="1245616" cy="994664"/>
            </a:xfrm>
            <a:custGeom>
              <a:avLst/>
              <a:gdLst/>
              <a:ahLst/>
              <a:cxnLst/>
              <a:rect l="l" t="t" r="r" b="b"/>
              <a:pathLst>
                <a:path w="1245616" h="994664">
                  <a:moveTo>
                    <a:pt x="0" y="143383"/>
                  </a:moveTo>
                  <a:cubicBezTo>
                    <a:pt x="34163" y="93345"/>
                    <a:pt x="71247" y="45593"/>
                    <a:pt x="111125" y="0"/>
                  </a:cubicBezTo>
                  <a:lnTo>
                    <a:pt x="1245616" y="994664"/>
                  </a:lnTo>
                  <a:lnTo>
                    <a:pt x="0" y="143383"/>
                  </a:lnTo>
                  <a:close/>
                </a:path>
              </a:pathLst>
            </a:custGeom>
            <a:solidFill>
              <a:srgbClr val="6666BA"/>
            </a:solidFill>
          </p:spPr>
          <p:txBody>
            <a:bodyPr/>
            <a:lstStyle/>
            <a:p>
              <a:endParaRPr lang="en-US"/>
            </a:p>
          </p:txBody>
        </p:sp>
        <p:sp>
          <p:nvSpPr>
            <p:cNvPr id="46" name="Freeform 46"/>
            <p:cNvSpPr/>
            <p:nvPr/>
          </p:nvSpPr>
          <p:spPr>
            <a:xfrm>
              <a:off x="456184" y="482346"/>
              <a:ext cx="1120394" cy="1094486"/>
            </a:xfrm>
            <a:custGeom>
              <a:avLst/>
              <a:gdLst/>
              <a:ahLst/>
              <a:cxnLst/>
              <a:rect l="l" t="t" r="r" b="b"/>
              <a:pathLst>
                <a:path w="1120394" h="1094486">
                  <a:moveTo>
                    <a:pt x="0" y="84074"/>
                  </a:moveTo>
                  <a:cubicBezTo>
                    <a:pt x="26289" y="54991"/>
                    <a:pt x="53594" y="27051"/>
                    <a:pt x="81915" y="0"/>
                  </a:cubicBezTo>
                  <a:lnTo>
                    <a:pt x="1120394" y="1094486"/>
                  </a:lnTo>
                  <a:lnTo>
                    <a:pt x="0" y="84074"/>
                  </a:lnTo>
                  <a:close/>
                </a:path>
              </a:pathLst>
            </a:custGeom>
            <a:solidFill>
              <a:srgbClr val="DDBA83"/>
            </a:solidFill>
          </p:spPr>
          <p:txBody>
            <a:bodyPr/>
            <a:lstStyle/>
            <a:p>
              <a:endParaRPr lang="en-US"/>
            </a:p>
          </p:txBody>
        </p:sp>
        <p:sp>
          <p:nvSpPr>
            <p:cNvPr id="47" name="Freeform 47"/>
            <p:cNvSpPr/>
            <p:nvPr/>
          </p:nvSpPr>
          <p:spPr>
            <a:xfrm>
              <a:off x="554736" y="63500"/>
              <a:ext cx="1027049" cy="1509776"/>
            </a:xfrm>
            <a:custGeom>
              <a:avLst/>
              <a:gdLst/>
              <a:ahLst/>
              <a:cxnLst/>
              <a:rect l="l" t="t" r="r" b="b"/>
              <a:pathLst>
                <a:path w="1027049" h="1509776">
                  <a:moveTo>
                    <a:pt x="0" y="403225"/>
                  </a:moveTo>
                  <a:cubicBezTo>
                    <a:pt x="34417" y="371475"/>
                    <a:pt x="70231" y="341376"/>
                    <a:pt x="107442" y="312928"/>
                  </a:cubicBezTo>
                  <a:cubicBezTo>
                    <a:pt x="144653" y="284480"/>
                    <a:pt x="183134" y="257810"/>
                    <a:pt x="222758" y="232918"/>
                  </a:cubicBezTo>
                  <a:cubicBezTo>
                    <a:pt x="262382" y="208026"/>
                    <a:pt x="303149" y="185039"/>
                    <a:pt x="344932" y="163830"/>
                  </a:cubicBezTo>
                  <a:cubicBezTo>
                    <a:pt x="386715" y="142621"/>
                    <a:pt x="429387" y="123571"/>
                    <a:pt x="472948" y="106299"/>
                  </a:cubicBezTo>
                  <a:cubicBezTo>
                    <a:pt x="516509" y="89027"/>
                    <a:pt x="560832" y="73914"/>
                    <a:pt x="605790" y="60833"/>
                  </a:cubicBezTo>
                  <a:cubicBezTo>
                    <a:pt x="650748" y="47752"/>
                    <a:pt x="696214" y="36703"/>
                    <a:pt x="742188" y="27813"/>
                  </a:cubicBezTo>
                  <a:cubicBezTo>
                    <a:pt x="788162" y="18923"/>
                    <a:pt x="834517" y="12065"/>
                    <a:pt x="880999" y="7493"/>
                  </a:cubicBezTo>
                  <a:cubicBezTo>
                    <a:pt x="927481" y="2921"/>
                    <a:pt x="974344" y="381"/>
                    <a:pt x="1021207" y="0"/>
                  </a:cubicBezTo>
                  <a:lnTo>
                    <a:pt x="1027049" y="1509776"/>
                  </a:lnTo>
                  <a:lnTo>
                    <a:pt x="0" y="403225"/>
                  </a:lnTo>
                  <a:close/>
                </a:path>
              </a:pathLst>
            </a:custGeom>
            <a:solidFill>
              <a:srgbClr val="C4CCE1"/>
            </a:solidFill>
          </p:spPr>
          <p:txBody>
            <a:bodyPr/>
            <a:lstStyle/>
            <a:p>
              <a:endParaRPr lang="en-US"/>
            </a:p>
          </p:txBody>
        </p:sp>
      </p:grpSp>
      <p:grpSp>
        <p:nvGrpSpPr>
          <p:cNvPr id="48" name="Group 48"/>
          <p:cNvGrpSpPr>
            <a:grpSpLocks noChangeAspect="1"/>
          </p:cNvGrpSpPr>
          <p:nvPr/>
        </p:nvGrpSpPr>
        <p:grpSpPr>
          <a:xfrm>
            <a:off x="13228709" y="2338555"/>
            <a:ext cx="267118" cy="172867"/>
            <a:chOff x="0" y="0"/>
            <a:chExt cx="400825" cy="259398"/>
          </a:xfrm>
        </p:grpSpPr>
        <p:sp>
          <p:nvSpPr>
            <p:cNvPr id="49" name="Freeform 49"/>
            <p:cNvSpPr/>
            <p:nvPr/>
          </p:nvSpPr>
          <p:spPr>
            <a:xfrm>
              <a:off x="82550" y="82550"/>
              <a:ext cx="235712" cy="94361"/>
            </a:xfrm>
            <a:custGeom>
              <a:avLst/>
              <a:gdLst/>
              <a:ahLst/>
              <a:cxnLst/>
              <a:rect l="l" t="t" r="r" b="b"/>
              <a:pathLst>
                <a:path w="235712" h="94361">
                  <a:moveTo>
                    <a:pt x="0" y="0"/>
                  </a:moveTo>
                  <a:lnTo>
                    <a:pt x="235712" y="0"/>
                  </a:lnTo>
                  <a:lnTo>
                    <a:pt x="235712" y="94361"/>
                  </a:lnTo>
                  <a:lnTo>
                    <a:pt x="0" y="94361"/>
                  </a:lnTo>
                  <a:close/>
                </a:path>
              </a:pathLst>
            </a:custGeom>
            <a:solidFill>
              <a:srgbClr val="B5C665"/>
            </a:solidFill>
          </p:spPr>
          <p:txBody>
            <a:bodyPr/>
            <a:lstStyle/>
            <a:p>
              <a:endParaRPr lang="en-US"/>
            </a:p>
          </p:txBody>
        </p:sp>
        <p:sp>
          <p:nvSpPr>
            <p:cNvPr id="50" name="Freeform 50"/>
            <p:cNvSpPr/>
            <p:nvPr/>
          </p:nvSpPr>
          <p:spPr>
            <a:xfrm>
              <a:off x="63500" y="63500"/>
              <a:ext cx="273812" cy="132461"/>
            </a:xfrm>
            <a:custGeom>
              <a:avLst/>
              <a:gdLst/>
              <a:ahLst/>
              <a:cxnLst/>
              <a:rect l="l" t="t" r="r" b="b"/>
              <a:pathLst>
                <a:path w="273812" h="132461">
                  <a:moveTo>
                    <a:pt x="19050" y="0"/>
                  </a:moveTo>
                  <a:lnTo>
                    <a:pt x="254762" y="0"/>
                  </a:lnTo>
                  <a:cubicBezTo>
                    <a:pt x="265303" y="0"/>
                    <a:pt x="273812" y="8509"/>
                    <a:pt x="273812" y="19050"/>
                  </a:cubicBezTo>
                  <a:lnTo>
                    <a:pt x="273812" y="113411"/>
                  </a:lnTo>
                  <a:cubicBezTo>
                    <a:pt x="273812" y="123952"/>
                    <a:pt x="265303" y="132461"/>
                    <a:pt x="254762" y="132461"/>
                  </a:cubicBezTo>
                  <a:lnTo>
                    <a:pt x="19050" y="132461"/>
                  </a:lnTo>
                  <a:cubicBezTo>
                    <a:pt x="8509" y="132461"/>
                    <a:pt x="0" y="123952"/>
                    <a:pt x="0" y="113411"/>
                  </a:cubicBezTo>
                  <a:lnTo>
                    <a:pt x="0" y="19050"/>
                  </a:lnTo>
                  <a:cubicBezTo>
                    <a:pt x="0" y="8509"/>
                    <a:pt x="8509" y="0"/>
                    <a:pt x="19050" y="0"/>
                  </a:cubicBezTo>
                  <a:moveTo>
                    <a:pt x="19050" y="38100"/>
                  </a:moveTo>
                  <a:lnTo>
                    <a:pt x="19050" y="19050"/>
                  </a:lnTo>
                  <a:lnTo>
                    <a:pt x="38100" y="19050"/>
                  </a:lnTo>
                  <a:lnTo>
                    <a:pt x="38100" y="113411"/>
                  </a:lnTo>
                  <a:lnTo>
                    <a:pt x="19050" y="113411"/>
                  </a:lnTo>
                  <a:lnTo>
                    <a:pt x="19050" y="94361"/>
                  </a:lnTo>
                  <a:lnTo>
                    <a:pt x="254762" y="94361"/>
                  </a:lnTo>
                  <a:lnTo>
                    <a:pt x="254762" y="113411"/>
                  </a:lnTo>
                  <a:lnTo>
                    <a:pt x="235712" y="113411"/>
                  </a:lnTo>
                  <a:lnTo>
                    <a:pt x="235712" y="19050"/>
                  </a:lnTo>
                  <a:lnTo>
                    <a:pt x="254762" y="19050"/>
                  </a:lnTo>
                  <a:lnTo>
                    <a:pt x="254762" y="38100"/>
                  </a:lnTo>
                  <a:lnTo>
                    <a:pt x="19050" y="38100"/>
                  </a:lnTo>
                  <a:close/>
                </a:path>
              </a:pathLst>
            </a:custGeom>
            <a:solidFill>
              <a:srgbClr val="B5C665"/>
            </a:solidFill>
          </p:spPr>
          <p:txBody>
            <a:bodyPr/>
            <a:lstStyle/>
            <a:p>
              <a:endParaRPr lang="en-US"/>
            </a:p>
          </p:txBody>
        </p:sp>
      </p:grpSp>
      <p:sp>
        <p:nvSpPr>
          <p:cNvPr id="51" name="Freeform 51"/>
          <p:cNvSpPr/>
          <p:nvPr/>
        </p:nvSpPr>
        <p:spPr>
          <a:xfrm>
            <a:off x="13888229" y="5886602"/>
            <a:ext cx="167154" cy="1338305"/>
          </a:xfrm>
          <a:custGeom>
            <a:avLst/>
            <a:gdLst/>
            <a:ahLst/>
            <a:cxnLst/>
            <a:rect l="l" t="t" r="r" b="b"/>
            <a:pathLst>
              <a:path w="167154" h="1338305">
                <a:moveTo>
                  <a:pt x="0" y="0"/>
                </a:moveTo>
                <a:lnTo>
                  <a:pt x="167154" y="0"/>
                </a:lnTo>
                <a:lnTo>
                  <a:pt x="167154" y="1338305"/>
                </a:lnTo>
                <a:lnTo>
                  <a:pt x="0" y="133830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52" name="Group 52"/>
          <p:cNvGrpSpPr>
            <a:grpSpLocks noChangeAspect="1"/>
          </p:cNvGrpSpPr>
          <p:nvPr/>
        </p:nvGrpSpPr>
        <p:grpSpPr>
          <a:xfrm>
            <a:off x="6162515" y="6829268"/>
            <a:ext cx="143562" cy="253861"/>
            <a:chOff x="0" y="0"/>
            <a:chExt cx="260350" cy="460375"/>
          </a:xfrm>
        </p:grpSpPr>
        <p:sp>
          <p:nvSpPr>
            <p:cNvPr id="53" name="Freeform 53"/>
            <p:cNvSpPr/>
            <p:nvPr/>
          </p:nvSpPr>
          <p:spPr>
            <a:xfrm>
              <a:off x="63500" y="63500"/>
              <a:ext cx="133350" cy="133350"/>
            </a:xfrm>
            <a:custGeom>
              <a:avLst/>
              <a:gdLst/>
              <a:ahLst/>
              <a:cxnLst/>
              <a:rect l="l" t="t" r="r" b="b"/>
              <a:pathLst>
                <a:path w="133350" h="133350">
                  <a:moveTo>
                    <a:pt x="133350" y="66675"/>
                  </a:moveTo>
                  <a:cubicBezTo>
                    <a:pt x="133350" y="70993"/>
                    <a:pt x="132969" y="75438"/>
                    <a:pt x="132080" y="79629"/>
                  </a:cubicBezTo>
                  <a:cubicBezTo>
                    <a:pt x="131191" y="83820"/>
                    <a:pt x="129921" y="88138"/>
                    <a:pt x="128270" y="92075"/>
                  </a:cubicBezTo>
                  <a:cubicBezTo>
                    <a:pt x="126619" y="96012"/>
                    <a:pt x="124587" y="99949"/>
                    <a:pt x="122047" y="103632"/>
                  </a:cubicBezTo>
                  <a:cubicBezTo>
                    <a:pt x="119507" y="107315"/>
                    <a:pt x="116840" y="110617"/>
                    <a:pt x="113792" y="113792"/>
                  </a:cubicBezTo>
                  <a:cubicBezTo>
                    <a:pt x="110744" y="116967"/>
                    <a:pt x="107315" y="119634"/>
                    <a:pt x="103632" y="122047"/>
                  </a:cubicBezTo>
                  <a:cubicBezTo>
                    <a:pt x="99949" y="124460"/>
                    <a:pt x="96139" y="126492"/>
                    <a:pt x="92075" y="128270"/>
                  </a:cubicBezTo>
                  <a:cubicBezTo>
                    <a:pt x="88011" y="130048"/>
                    <a:pt x="83820" y="131191"/>
                    <a:pt x="79629" y="132080"/>
                  </a:cubicBezTo>
                  <a:cubicBezTo>
                    <a:pt x="75438" y="132969"/>
                    <a:pt x="70993" y="133350"/>
                    <a:pt x="66675" y="133350"/>
                  </a:cubicBezTo>
                  <a:cubicBezTo>
                    <a:pt x="62357" y="133350"/>
                    <a:pt x="57912" y="132969"/>
                    <a:pt x="53721" y="132080"/>
                  </a:cubicBezTo>
                  <a:cubicBezTo>
                    <a:pt x="49530" y="131191"/>
                    <a:pt x="45212" y="129921"/>
                    <a:pt x="41275" y="128270"/>
                  </a:cubicBezTo>
                  <a:cubicBezTo>
                    <a:pt x="37338" y="126619"/>
                    <a:pt x="33401" y="124587"/>
                    <a:pt x="29718" y="122047"/>
                  </a:cubicBezTo>
                  <a:cubicBezTo>
                    <a:pt x="26035" y="119507"/>
                    <a:pt x="22733" y="116840"/>
                    <a:pt x="19558" y="113792"/>
                  </a:cubicBezTo>
                  <a:cubicBezTo>
                    <a:pt x="16383" y="110744"/>
                    <a:pt x="13716" y="107315"/>
                    <a:pt x="11303" y="103632"/>
                  </a:cubicBezTo>
                  <a:cubicBezTo>
                    <a:pt x="8890" y="99949"/>
                    <a:pt x="6858" y="96139"/>
                    <a:pt x="5080" y="92075"/>
                  </a:cubicBezTo>
                  <a:cubicBezTo>
                    <a:pt x="3302" y="88011"/>
                    <a:pt x="2159" y="83820"/>
                    <a:pt x="1270" y="79629"/>
                  </a:cubicBezTo>
                  <a:cubicBezTo>
                    <a:pt x="381" y="75438"/>
                    <a:pt x="0" y="70993"/>
                    <a:pt x="0" y="66675"/>
                  </a:cubicBezTo>
                  <a:cubicBezTo>
                    <a:pt x="0" y="62357"/>
                    <a:pt x="381" y="57912"/>
                    <a:pt x="1270" y="53721"/>
                  </a:cubicBezTo>
                  <a:cubicBezTo>
                    <a:pt x="2159" y="49530"/>
                    <a:pt x="3429" y="45212"/>
                    <a:pt x="5080" y="41275"/>
                  </a:cubicBezTo>
                  <a:cubicBezTo>
                    <a:pt x="6731" y="37338"/>
                    <a:pt x="8763" y="33401"/>
                    <a:pt x="11303" y="29718"/>
                  </a:cubicBezTo>
                  <a:cubicBezTo>
                    <a:pt x="13843" y="26035"/>
                    <a:pt x="16510" y="22733"/>
                    <a:pt x="19558" y="19558"/>
                  </a:cubicBezTo>
                  <a:cubicBezTo>
                    <a:pt x="22606" y="16383"/>
                    <a:pt x="26035" y="13716"/>
                    <a:pt x="29718" y="11303"/>
                  </a:cubicBezTo>
                  <a:cubicBezTo>
                    <a:pt x="33401" y="8890"/>
                    <a:pt x="37211" y="6858"/>
                    <a:pt x="41275" y="5080"/>
                  </a:cubicBezTo>
                  <a:cubicBezTo>
                    <a:pt x="45339" y="3302"/>
                    <a:pt x="49530" y="2159"/>
                    <a:pt x="53721" y="1270"/>
                  </a:cubicBezTo>
                  <a:cubicBezTo>
                    <a:pt x="57912" y="381"/>
                    <a:pt x="62357" y="0"/>
                    <a:pt x="66675" y="0"/>
                  </a:cubicBezTo>
                  <a:cubicBezTo>
                    <a:pt x="70993" y="0"/>
                    <a:pt x="75438" y="381"/>
                    <a:pt x="79629" y="1270"/>
                  </a:cubicBezTo>
                  <a:cubicBezTo>
                    <a:pt x="83820" y="2159"/>
                    <a:pt x="88138" y="3429"/>
                    <a:pt x="92075" y="5080"/>
                  </a:cubicBezTo>
                  <a:cubicBezTo>
                    <a:pt x="96012" y="6731"/>
                    <a:pt x="99949" y="8763"/>
                    <a:pt x="103632" y="11303"/>
                  </a:cubicBezTo>
                  <a:cubicBezTo>
                    <a:pt x="107315" y="13843"/>
                    <a:pt x="110617" y="16510"/>
                    <a:pt x="113792" y="19558"/>
                  </a:cubicBezTo>
                  <a:cubicBezTo>
                    <a:pt x="116967" y="22606"/>
                    <a:pt x="119634" y="26035"/>
                    <a:pt x="122047" y="29718"/>
                  </a:cubicBezTo>
                  <a:cubicBezTo>
                    <a:pt x="124460" y="33401"/>
                    <a:pt x="126492" y="37211"/>
                    <a:pt x="128270" y="41275"/>
                  </a:cubicBezTo>
                  <a:cubicBezTo>
                    <a:pt x="130048" y="45339"/>
                    <a:pt x="131191" y="49530"/>
                    <a:pt x="132080" y="53721"/>
                  </a:cubicBezTo>
                  <a:cubicBezTo>
                    <a:pt x="132969" y="57912"/>
                    <a:pt x="133350" y="62357"/>
                    <a:pt x="133350" y="66675"/>
                  </a:cubicBezTo>
                </a:path>
              </a:pathLst>
            </a:custGeom>
            <a:solidFill>
              <a:srgbClr val="4285F4"/>
            </a:solidFill>
          </p:spPr>
          <p:txBody>
            <a:bodyPr/>
            <a:lstStyle/>
            <a:p>
              <a:endParaRPr lang="en-US"/>
            </a:p>
          </p:txBody>
        </p:sp>
        <p:sp>
          <p:nvSpPr>
            <p:cNvPr id="54" name="Freeform 54"/>
            <p:cNvSpPr/>
            <p:nvPr/>
          </p:nvSpPr>
          <p:spPr>
            <a:xfrm>
              <a:off x="63500" y="263525"/>
              <a:ext cx="133350" cy="133350"/>
            </a:xfrm>
            <a:custGeom>
              <a:avLst/>
              <a:gdLst/>
              <a:ahLst/>
              <a:cxnLst/>
              <a:rect l="l" t="t" r="r" b="b"/>
              <a:pathLst>
                <a:path w="133350" h="133350">
                  <a:moveTo>
                    <a:pt x="133350" y="66675"/>
                  </a:moveTo>
                  <a:cubicBezTo>
                    <a:pt x="133350" y="70993"/>
                    <a:pt x="132969" y="75438"/>
                    <a:pt x="132080" y="79629"/>
                  </a:cubicBezTo>
                  <a:cubicBezTo>
                    <a:pt x="131191" y="83820"/>
                    <a:pt x="129921" y="88138"/>
                    <a:pt x="128270" y="92075"/>
                  </a:cubicBezTo>
                  <a:cubicBezTo>
                    <a:pt x="126619" y="96012"/>
                    <a:pt x="124587" y="99949"/>
                    <a:pt x="122047" y="103632"/>
                  </a:cubicBezTo>
                  <a:cubicBezTo>
                    <a:pt x="119507" y="107315"/>
                    <a:pt x="116840" y="110617"/>
                    <a:pt x="113792" y="113792"/>
                  </a:cubicBezTo>
                  <a:cubicBezTo>
                    <a:pt x="110744" y="116967"/>
                    <a:pt x="107315" y="119634"/>
                    <a:pt x="103632" y="122047"/>
                  </a:cubicBezTo>
                  <a:cubicBezTo>
                    <a:pt x="99949" y="124460"/>
                    <a:pt x="96139" y="126492"/>
                    <a:pt x="92075" y="128270"/>
                  </a:cubicBezTo>
                  <a:cubicBezTo>
                    <a:pt x="88011" y="130048"/>
                    <a:pt x="83820" y="131191"/>
                    <a:pt x="79629" y="132080"/>
                  </a:cubicBezTo>
                  <a:cubicBezTo>
                    <a:pt x="75438" y="132969"/>
                    <a:pt x="70993" y="133350"/>
                    <a:pt x="66675" y="133350"/>
                  </a:cubicBezTo>
                  <a:cubicBezTo>
                    <a:pt x="62357" y="133350"/>
                    <a:pt x="57912" y="132969"/>
                    <a:pt x="53721" y="132080"/>
                  </a:cubicBezTo>
                  <a:cubicBezTo>
                    <a:pt x="49530" y="131191"/>
                    <a:pt x="45212" y="129921"/>
                    <a:pt x="41275" y="128270"/>
                  </a:cubicBezTo>
                  <a:cubicBezTo>
                    <a:pt x="37338" y="126619"/>
                    <a:pt x="33401" y="124587"/>
                    <a:pt x="29718" y="122047"/>
                  </a:cubicBezTo>
                  <a:cubicBezTo>
                    <a:pt x="26035" y="119507"/>
                    <a:pt x="22733" y="116840"/>
                    <a:pt x="19558" y="113792"/>
                  </a:cubicBezTo>
                  <a:cubicBezTo>
                    <a:pt x="16383" y="110744"/>
                    <a:pt x="13716" y="107315"/>
                    <a:pt x="11303" y="103632"/>
                  </a:cubicBezTo>
                  <a:cubicBezTo>
                    <a:pt x="8890" y="99949"/>
                    <a:pt x="6858" y="96139"/>
                    <a:pt x="5080" y="92075"/>
                  </a:cubicBezTo>
                  <a:cubicBezTo>
                    <a:pt x="3302" y="88011"/>
                    <a:pt x="2159" y="83820"/>
                    <a:pt x="1270" y="79629"/>
                  </a:cubicBezTo>
                  <a:cubicBezTo>
                    <a:pt x="381" y="75438"/>
                    <a:pt x="0" y="70993"/>
                    <a:pt x="0" y="66675"/>
                  </a:cubicBezTo>
                  <a:cubicBezTo>
                    <a:pt x="0" y="62357"/>
                    <a:pt x="381" y="57912"/>
                    <a:pt x="1270" y="53721"/>
                  </a:cubicBezTo>
                  <a:cubicBezTo>
                    <a:pt x="2159" y="49530"/>
                    <a:pt x="3429" y="45212"/>
                    <a:pt x="5080" y="41275"/>
                  </a:cubicBezTo>
                  <a:cubicBezTo>
                    <a:pt x="6731" y="37338"/>
                    <a:pt x="8763" y="33401"/>
                    <a:pt x="11303" y="29718"/>
                  </a:cubicBezTo>
                  <a:cubicBezTo>
                    <a:pt x="13843" y="26035"/>
                    <a:pt x="16510" y="22733"/>
                    <a:pt x="19558" y="19558"/>
                  </a:cubicBezTo>
                  <a:cubicBezTo>
                    <a:pt x="22606" y="16383"/>
                    <a:pt x="26035" y="13716"/>
                    <a:pt x="29718" y="11303"/>
                  </a:cubicBezTo>
                  <a:cubicBezTo>
                    <a:pt x="33401" y="8890"/>
                    <a:pt x="37211" y="6858"/>
                    <a:pt x="41275" y="5080"/>
                  </a:cubicBezTo>
                  <a:cubicBezTo>
                    <a:pt x="45339" y="3302"/>
                    <a:pt x="49530" y="2159"/>
                    <a:pt x="53721" y="1270"/>
                  </a:cubicBezTo>
                  <a:cubicBezTo>
                    <a:pt x="57912" y="381"/>
                    <a:pt x="62357" y="0"/>
                    <a:pt x="66675" y="0"/>
                  </a:cubicBezTo>
                  <a:cubicBezTo>
                    <a:pt x="70993" y="0"/>
                    <a:pt x="75438" y="381"/>
                    <a:pt x="79629" y="1270"/>
                  </a:cubicBezTo>
                  <a:cubicBezTo>
                    <a:pt x="83820" y="2159"/>
                    <a:pt x="88138" y="3429"/>
                    <a:pt x="92075" y="5080"/>
                  </a:cubicBezTo>
                  <a:cubicBezTo>
                    <a:pt x="96012" y="6731"/>
                    <a:pt x="99949" y="8763"/>
                    <a:pt x="103632" y="11303"/>
                  </a:cubicBezTo>
                  <a:cubicBezTo>
                    <a:pt x="107315" y="13843"/>
                    <a:pt x="110617" y="16510"/>
                    <a:pt x="113792" y="19558"/>
                  </a:cubicBezTo>
                  <a:cubicBezTo>
                    <a:pt x="116967" y="22606"/>
                    <a:pt x="119634" y="26035"/>
                    <a:pt x="122047" y="29718"/>
                  </a:cubicBezTo>
                  <a:cubicBezTo>
                    <a:pt x="124460" y="33401"/>
                    <a:pt x="126492" y="37211"/>
                    <a:pt x="128270" y="41275"/>
                  </a:cubicBezTo>
                  <a:cubicBezTo>
                    <a:pt x="130048" y="45339"/>
                    <a:pt x="131191" y="49530"/>
                    <a:pt x="132080" y="53721"/>
                  </a:cubicBezTo>
                  <a:cubicBezTo>
                    <a:pt x="132969" y="57912"/>
                    <a:pt x="133350" y="62357"/>
                    <a:pt x="133350" y="66675"/>
                  </a:cubicBezTo>
                </a:path>
              </a:pathLst>
            </a:custGeom>
            <a:solidFill>
              <a:srgbClr val="F59E52"/>
            </a:solidFill>
          </p:spPr>
          <p:txBody>
            <a:bodyPr/>
            <a:lstStyle/>
            <a:p>
              <a:endParaRPr lang="en-US"/>
            </a:p>
          </p:txBody>
        </p:sp>
      </p:grpSp>
      <p:grpSp>
        <p:nvGrpSpPr>
          <p:cNvPr id="55" name="Group 55"/>
          <p:cNvGrpSpPr>
            <a:grpSpLocks noChangeAspect="1"/>
          </p:cNvGrpSpPr>
          <p:nvPr/>
        </p:nvGrpSpPr>
        <p:grpSpPr>
          <a:xfrm>
            <a:off x="10499617" y="2572576"/>
            <a:ext cx="5643105" cy="3174"/>
            <a:chOff x="0" y="0"/>
            <a:chExt cx="8467725" cy="4762"/>
          </a:xfrm>
        </p:grpSpPr>
        <p:sp>
          <p:nvSpPr>
            <p:cNvPr id="56" name="Freeform 56"/>
            <p:cNvSpPr/>
            <p:nvPr/>
          </p:nvSpPr>
          <p:spPr>
            <a:xfrm>
              <a:off x="0" y="0"/>
              <a:ext cx="8467725" cy="4826"/>
            </a:xfrm>
            <a:custGeom>
              <a:avLst/>
              <a:gdLst/>
              <a:ahLst/>
              <a:cxnLst/>
              <a:rect l="l" t="t" r="r" b="b"/>
              <a:pathLst>
                <a:path w="8467725" h="4826">
                  <a:moveTo>
                    <a:pt x="0" y="0"/>
                  </a:moveTo>
                  <a:lnTo>
                    <a:pt x="8467725" y="0"/>
                  </a:lnTo>
                  <a:lnTo>
                    <a:pt x="8467725" y="4826"/>
                  </a:lnTo>
                  <a:lnTo>
                    <a:pt x="0" y="4826"/>
                  </a:lnTo>
                  <a:close/>
                </a:path>
              </a:pathLst>
            </a:custGeom>
            <a:solidFill>
              <a:srgbClr val="B8B8B8"/>
            </a:solidFill>
          </p:spPr>
          <p:txBody>
            <a:bodyPr/>
            <a:lstStyle/>
            <a:p>
              <a:endParaRPr lang="en-US"/>
            </a:p>
          </p:txBody>
        </p:sp>
      </p:grpSp>
      <p:grpSp>
        <p:nvGrpSpPr>
          <p:cNvPr id="57" name="Group 57"/>
          <p:cNvGrpSpPr>
            <a:grpSpLocks noChangeAspect="1"/>
          </p:cNvGrpSpPr>
          <p:nvPr/>
        </p:nvGrpSpPr>
        <p:grpSpPr>
          <a:xfrm>
            <a:off x="10499617" y="2839179"/>
            <a:ext cx="5643105" cy="3174"/>
            <a:chOff x="0" y="0"/>
            <a:chExt cx="8467725" cy="4762"/>
          </a:xfrm>
        </p:grpSpPr>
        <p:sp>
          <p:nvSpPr>
            <p:cNvPr id="58" name="Freeform 58"/>
            <p:cNvSpPr/>
            <p:nvPr/>
          </p:nvSpPr>
          <p:spPr>
            <a:xfrm>
              <a:off x="0" y="0"/>
              <a:ext cx="8467725" cy="4826"/>
            </a:xfrm>
            <a:custGeom>
              <a:avLst/>
              <a:gdLst/>
              <a:ahLst/>
              <a:cxnLst/>
              <a:rect l="l" t="t" r="r" b="b"/>
              <a:pathLst>
                <a:path w="8467725" h="4826">
                  <a:moveTo>
                    <a:pt x="0" y="0"/>
                  </a:moveTo>
                  <a:lnTo>
                    <a:pt x="8467725" y="0"/>
                  </a:lnTo>
                  <a:lnTo>
                    <a:pt x="8467725" y="4826"/>
                  </a:lnTo>
                  <a:lnTo>
                    <a:pt x="0" y="4826"/>
                  </a:lnTo>
                  <a:close/>
                </a:path>
              </a:pathLst>
            </a:custGeom>
            <a:solidFill>
              <a:srgbClr val="B8B8B8"/>
            </a:solidFill>
          </p:spPr>
          <p:txBody>
            <a:bodyPr/>
            <a:lstStyle/>
            <a:p>
              <a:endParaRPr lang="en-US"/>
            </a:p>
          </p:txBody>
        </p:sp>
      </p:grpSp>
      <p:grpSp>
        <p:nvGrpSpPr>
          <p:cNvPr id="59" name="Group 59"/>
          <p:cNvGrpSpPr>
            <a:grpSpLocks noChangeAspect="1"/>
          </p:cNvGrpSpPr>
          <p:nvPr/>
        </p:nvGrpSpPr>
        <p:grpSpPr>
          <a:xfrm>
            <a:off x="7211862" y="2873564"/>
            <a:ext cx="1973196" cy="240347"/>
            <a:chOff x="0" y="0"/>
            <a:chExt cx="3578352" cy="435864"/>
          </a:xfrm>
        </p:grpSpPr>
        <p:sp>
          <p:nvSpPr>
            <p:cNvPr id="60" name="Freeform 60"/>
            <p:cNvSpPr/>
            <p:nvPr/>
          </p:nvSpPr>
          <p:spPr>
            <a:xfrm>
              <a:off x="0" y="0"/>
              <a:ext cx="3578352" cy="435864"/>
            </a:xfrm>
            <a:custGeom>
              <a:avLst/>
              <a:gdLst/>
              <a:ahLst/>
              <a:cxnLst/>
              <a:rect l="l" t="t" r="r" b="b"/>
              <a:pathLst>
                <a:path w="3578352" h="435864">
                  <a:moveTo>
                    <a:pt x="0" y="0"/>
                  </a:moveTo>
                  <a:lnTo>
                    <a:pt x="3578352" y="0"/>
                  </a:lnTo>
                  <a:lnTo>
                    <a:pt x="3578352" y="435864"/>
                  </a:lnTo>
                  <a:lnTo>
                    <a:pt x="0" y="435864"/>
                  </a:lnTo>
                  <a:close/>
                </a:path>
              </a:pathLst>
            </a:custGeom>
            <a:solidFill>
              <a:srgbClr val="000000"/>
            </a:solidFill>
          </p:spPr>
          <p:txBody>
            <a:bodyPr/>
            <a:lstStyle/>
            <a:p>
              <a:endParaRPr lang="en-US"/>
            </a:p>
          </p:txBody>
        </p:sp>
      </p:grpSp>
      <p:sp>
        <p:nvSpPr>
          <p:cNvPr id="61" name="Freeform 61"/>
          <p:cNvSpPr/>
          <p:nvPr/>
        </p:nvSpPr>
        <p:spPr>
          <a:xfrm>
            <a:off x="3210704" y="3700192"/>
            <a:ext cx="4741978" cy="1733705"/>
          </a:xfrm>
          <a:custGeom>
            <a:avLst/>
            <a:gdLst/>
            <a:ahLst/>
            <a:cxnLst/>
            <a:rect l="l" t="t" r="r" b="b"/>
            <a:pathLst>
              <a:path w="4741978" h="1733705">
                <a:moveTo>
                  <a:pt x="0" y="0"/>
                </a:moveTo>
                <a:lnTo>
                  <a:pt x="4741979" y="0"/>
                </a:lnTo>
                <a:lnTo>
                  <a:pt x="4741979" y="1733705"/>
                </a:lnTo>
                <a:lnTo>
                  <a:pt x="0" y="173370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62" name="Freeform 62"/>
          <p:cNvSpPr/>
          <p:nvPr/>
        </p:nvSpPr>
        <p:spPr>
          <a:xfrm>
            <a:off x="10454123" y="3040814"/>
            <a:ext cx="5730913" cy="1711664"/>
          </a:xfrm>
          <a:custGeom>
            <a:avLst/>
            <a:gdLst/>
            <a:ahLst/>
            <a:cxnLst/>
            <a:rect l="l" t="t" r="r" b="b"/>
            <a:pathLst>
              <a:path w="5730913" h="1711664">
                <a:moveTo>
                  <a:pt x="0" y="0"/>
                </a:moveTo>
                <a:lnTo>
                  <a:pt x="5730913" y="0"/>
                </a:lnTo>
                <a:lnTo>
                  <a:pt x="5730913" y="1711663"/>
                </a:lnTo>
                <a:lnTo>
                  <a:pt x="0" y="171166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grpSp>
        <p:nvGrpSpPr>
          <p:cNvPr id="63" name="Group 63"/>
          <p:cNvGrpSpPr>
            <a:grpSpLocks noChangeAspect="1"/>
          </p:cNvGrpSpPr>
          <p:nvPr/>
        </p:nvGrpSpPr>
        <p:grpSpPr>
          <a:xfrm>
            <a:off x="17962835" y="5239969"/>
            <a:ext cx="205021" cy="128704"/>
            <a:chOff x="0" y="0"/>
            <a:chExt cx="418376" cy="262636"/>
          </a:xfrm>
        </p:grpSpPr>
        <p:sp>
          <p:nvSpPr>
            <p:cNvPr id="64" name="Freeform 64"/>
            <p:cNvSpPr/>
            <p:nvPr/>
          </p:nvSpPr>
          <p:spPr>
            <a:xfrm>
              <a:off x="63500" y="65786"/>
              <a:ext cx="88646" cy="133350"/>
            </a:xfrm>
            <a:custGeom>
              <a:avLst/>
              <a:gdLst/>
              <a:ahLst/>
              <a:cxnLst/>
              <a:rect l="l" t="t" r="r" b="b"/>
              <a:pathLst>
                <a:path w="88646" h="133350">
                  <a:moveTo>
                    <a:pt x="60071" y="0"/>
                  </a:moveTo>
                  <a:lnTo>
                    <a:pt x="0" y="59944"/>
                  </a:lnTo>
                  <a:lnTo>
                    <a:pt x="74676" y="133350"/>
                  </a:lnTo>
                  <a:lnTo>
                    <a:pt x="88646" y="120015"/>
                  </a:lnTo>
                  <a:lnTo>
                    <a:pt x="29337" y="59944"/>
                  </a:lnTo>
                  <a:lnTo>
                    <a:pt x="88646" y="0"/>
                  </a:lnTo>
                  <a:close/>
                </a:path>
              </a:pathLst>
            </a:custGeom>
            <a:solidFill>
              <a:srgbClr val="000000"/>
            </a:solidFill>
          </p:spPr>
          <p:txBody>
            <a:bodyPr/>
            <a:lstStyle/>
            <a:p>
              <a:endParaRPr lang="en-US"/>
            </a:p>
          </p:txBody>
        </p:sp>
        <p:sp>
          <p:nvSpPr>
            <p:cNvPr id="65" name="Freeform 65"/>
            <p:cNvSpPr/>
            <p:nvPr/>
          </p:nvSpPr>
          <p:spPr>
            <a:xfrm>
              <a:off x="266192" y="65786"/>
              <a:ext cx="88646" cy="133350"/>
            </a:xfrm>
            <a:custGeom>
              <a:avLst/>
              <a:gdLst/>
              <a:ahLst/>
              <a:cxnLst/>
              <a:rect l="l" t="t" r="r" b="b"/>
              <a:pathLst>
                <a:path w="88646" h="133350">
                  <a:moveTo>
                    <a:pt x="0" y="0"/>
                  </a:moveTo>
                  <a:lnTo>
                    <a:pt x="59309" y="59309"/>
                  </a:lnTo>
                  <a:lnTo>
                    <a:pt x="0" y="118618"/>
                  </a:lnTo>
                  <a:lnTo>
                    <a:pt x="14605" y="133350"/>
                  </a:lnTo>
                  <a:lnTo>
                    <a:pt x="88646" y="59309"/>
                  </a:lnTo>
                  <a:lnTo>
                    <a:pt x="29337" y="0"/>
                  </a:lnTo>
                  <a:close/>
                </a:path>
              </a:pathLst>
            </a:custGeom>
            <a:solidFill>
              <a:srgbClr val="000000"/>
            </a:solidFill>
          </p:spPr>
          <p:txBody>
            <a:bodyPr/>
            <a:lstStyle/>
            <a:p>
              <a:endParaRPr lang="en-US"/>
            </a:p>
          </p:txBody>
        </p:sp>
      </p:grpSp>
      <p:sp>
        <p:nvSpPr>
          <p:cNvPr id="66" name="TextBox 66"/>
          <p:cNvSpPr txBox="1"/>
          <p:nvPr/>
        </p:nvSpPr>
        <p:spPr>
          <a:xfrm>
            <a:off x="3109161" y="2083585"/>
            <a:ext cx="793312" cy="480780"/>
          </a:xfrm>
          <a:prstGeom prst="rect">
            <a:avLst/>
          </a:prstGeom>
        </p:spPr>
        <p:txBody>
          <a:bodyPr lIns="0" tIns="0" rIns="0" bIns="0" rtlCol="0" anchor="t">
            <a:spAutoFit/>
          </a:bodyPr>
          <a:lstStyle/>
          <a:p>
            <a:pPr algn="just">
              <a:lnSpc>
                <a:spcPts val="1389"/>
              </a:lnSpc>
            </a:pPr>
            <a:r>
              <a:rPr lang="en-US" sz="992">
                <a:solidFill>
                  <a:srgbClr val="74B077"/>
                </a:solidFill>
                <a:latin typeface="Arial"/>
                <a:ea typeface="Arial"/>
                <a:cs typeface="Arial"/>
                <a:sym typeface="Arial"/>
              </a:rPr>
              <a:t>Record Count</a:t>
            </a:r>
          </a:p>
          <a:p>
            <a:pPr algn="just">
              <a:lnSpc>
                <a:spcPts val="2779"/>
              </a:lnSpc>
            </a:pPr>
            <a:r>
              <a:rPr lang="en-US" sz="1985">
                <a:solidFill>
                  <a:srgbClr val="388E3C"/>
                </a:solidFill>
                <a:latin typeface="Arial"/>
                <a:ea typeface="Arial"/>
                <a:cs typeface="Arial"/>
                <a:sym typeface="Arial"/>
              </a:rPr>
              <a:t>33,452</a:t>
            </a:r>
          </a:p>
        </p:txBody>
      </p:sp>
      <p:sp>
        <p:nvSpPr>
          <p:cNvPr id="67" name="TextBox 67"/>
          <p:cNvSpPr txBox="1"/>
          <p:nvPr/>
        </p:nvSpPr>
        <p:spPr>
          <a:xfrm>
            <a:off x="4700618" y="2083585"/>
            <a:ext cx="1250738" cy="480780"/>
          </a:xfrm>
          <a:prstGeom prst="rect">
            <a:avLst/>
          </a:prstGeom>
        </p:spPr>
        <p:txBody>
          <a:bodyPr lIns="0" tIns="0" rIns="0" bIns="0" rtlCol="0" anchor="t">
            <a:spAutoFit/>
          </a:bodyPr>
          <a:lstStyle/>
          <a:p>
            <a:pPr algn="l">
              <a:lnSpc>
                <a:spcPts val="1389"/>
              </a:lnSpc>
            </a:pPr>
            <a:r>
              <a:rPr lang="en-US" sz="992">
                <a:solidFill>
                  <a:srgbClr val="62ACED"/>
                </a:solidFill>
                <a:latin typeface="Arial"/>
                <a:ea typeface="Arial"/>
                <a:cs typeface="Arial"/>
                <a:sym typeface="Arial"/>
              </a:rPr>
              <a:t>Total Connected Calls</a:t>
            </a:r>
          </a:p>
          <a:p>
            <a:pPr algn="l">
              <a:lnSpc>
                <a:spcPts val="2779"/>
              </a:lnSpc>
            </a:pPr>
            <a:r>
              <a:rPr lang="en-US" sz="1985">
                <a:solidFill>
                  <a:srgbClr val="1E88E5"/>
                </a:solidFill>
                <a:latin typeface="Arial"/>
                <a:ea typeface="Arial"/>
                <a:cs typeface="Arial"/>
                <a:sym typeface="Arial"/>
              </a:rPr>
              <a:t>3</a:t>
            </a:r>
          </a:p>
        </p:txBody>
      </p:sp>
      <p:sp>
        <p:nvSpPr>
          <p:cNvPr id="68" name="TextBox 68"/>
          <p:cNvSpPr txBox="1"/>
          <p:nvPr/>
        </p:nvSpPr>
        <p:spPr>
          <a:xfrm>
            <a:off x="6292074" y="2083585"/>
            <a:ext cx="1100563" cy="480780"/>
          </a:xfrm>
          <a:prstGeom prst="rect">
            <a:avLst/>
          </a:prstGeom>
        </p:spPr>
        <p:txBody>
          <a:bodyPr lIns="0" tIns="0" rIns="0" bIns="0" rtlCol="0" anchor="t">
            <a:spAutoFit/>
          </a:bodyPr>
          <a:lstStyle/>
          <a:p>
            <a:pPr algn="l">
              <a:lnSpc>
                <a:spcPts val="1389"/>
              </a:lnSpc>
            </a:pPr>
            <a:r>
              <a:rPr lang="en-US" sz="992">
                <a:solidFill>
                  <a:srgbClr val="7985CB"/>
                </a:solidFill>
                <a:latin typeface="Arial"/>
                <a:ea typeface="Arial"/>
                <a:cs typeface="Arial"/>
                <a:sym typeface="Arial"/>
              </a:rPr>
              <a:t>Disconnected Calls</a:t>
            </a:r>
          </a:p>
          <a:p>
            <a:pPr algn="l">
              <a:lnSpc>
                <a:spcPts val="2779"/>
              </a:lnSpc>
            </a:pPr>
            <a:r>
              <a:rPr lang="en-US" sz="1985">
                <a:solidFill>
                  <a:srgbClr val="3F51B5"/>
                </a:solidFill>
                <a:latin typeface="Arial"/>
                <a:ea typeface="Arial"/>
                <a:cs typeface="Arial"/>
                <a:sym typeface="Arial"/>
              </a:rPr>
              <a:t>1,380</a:t>
            </a:r>
          </a:p>
        </p:txBody>
      </p:sp>
      <p:sp>
        <p:nvSpPr>
          <p:cNvPr id="69" name="TextBox 69"/>
          <p:cNvSpPr txBox="1"/>
          <p:nvPr/>
        </p:nvSpPr>
        <p:spPr>
          <a:xfrm>
            <a:off x="7883530" y="2078022"/>
            <a:ext cx="755737" cy="370355"/>
          </a:xfrm>
          <a:prstGeom prst="rect">
            <a:avLst/>
          </a:prstGeom>
        </p:spPr>
        <p:txBody>
          <a:bodyPr lIns="0" tIns="0" rIns="0" bIns="0" rtlCol="0" anchor="t">
            <a:spAutoFit/>
          </a:bodyPr>
          <a:lstStyle/>
          <a:p>
            <a:pPr algn="l">
              <a:lnSpc>
                <a:spcPts val="1042"/>
              </a:lnSpc>
            </a:pPr>
            <a:r>
              <a:rPr lang="en-US" sz="744">
                <a:solidFill>
                  <a:srgbClr val="AC5684"/>
                </a:solidFill>
                <a:latin typeface="Arial"/>
                <a:ea typeface="Arial"/>
                <a:cs typeface="Arial"/>
                <a:sym typeface="Arial"/>
              </a:rPr>
              <a:t>Connectivity Rate</a:t>
            </a:r>
          </a:p>
          <a:p>
            <a:pPr algn="l">
              <a:lnSpc>
                <a:spcPts val="2084"/>
              </a:lnSpc>
            </a:pPr>
            <a:r>
              <a:rPr lang="en-US" sz="1488">
                <a:solidFill>
                  <a:srgbClr val="880E4F"/>
                </a:solidFill>
                <a:latin typeface="Arial"/>
                <a:ea typeface="Arial"/>
                <a:cs typeface="Arial"/>
                <a:sym typeface="Arial"/>
              </a:rPr>
              <a:t>0</a:t>
            </a:r>
          </a:p>
        </p:txBody>
      </p:sp>
      <p:sp>
        <p:nvSpPr>
          <p:cNvPr id="70" name="TextBox 70"/>
          <p:cNvSpPr txBox="1"/>
          <p:nvPr/>
        </p:nvSpPr>
        <p:spPr>
          <a:xfrm>
            <a:off x="3109161" y="2872724"/>
            <a:ext cx="536694" cy="223922"/>
          </a:xfrm>
          <a:prstGeom prst="rect">
            <a:avLst/>
          </a:prstGeom>
        </p:spPr>
        <p:txBody>
          <a:bodyPr lIns="0" tIns="0" rIns="0" bIns="0" rtlCol="0" anchor="t">
            <a:spAutoFit/>
          </a:bodyPr>
          <a:lstStyle/>
          <a:p>
            <a:pPr algn="l">
              <a:lnSpc>
                <a:spcPts val="1736"/>
              </a:lnSpc>
            </a:pPr>
            <a:r>
              <a:rPr lang="en-US" sz="1240" spc="12">
                <a:solidFill>
                  <a:srgbClr val="FFFFFF"/>
                </a:solidFill>
                <a:latin typeface="Arial"/>
                <a:ea typeface="Arial"/>
                <a:cs typeface="Arial"/>
                <a:sym typeface="Arial"/>
              </a:rPr>
              <a:t>country</a:t>
            </a:r>
          </a:p>
        </p:txBody>
      </p:sp>
      <p:sp>
        <p:nvSpPr>
          <p:cNvPr id="71" name="TextBox 71"/>
          <p:cNvSpPr txBox="1"/>
          <p:nvPr/>
        </p:nvSpPr>
        <p:spPr>
          <a:xfrm>
            <a:off x="7379307" y="2872724"/>
            <a:ext cx="1281301" cy="223922"/>
          </a:xfrm>
          <a:prstGeom prst="rect">
            <a:avLst/>
          </a:prstGeom>
        </p:spPr>
        <p:txBody>
          <a:bodyPr lIns="0" tIns="0" rIns="0" bIns="0" rtlCol="0" anchor="t">
            <a:spAutoFit/>
          </a:bodyPr>
          <a:lstStyle/>
          <a:p>
            <a:pPr algn="l">
              <a:lnSpc>
                <a:spcPts val="1736"/>
              </a:lnSpc>
            </a:pPr>
            <a:r>
              <a:rPr lang="en-US" sz="1240" spc="9">
                <a:solidFill>
                  <a:srgbClr val="FFFFFF"/>
                </a:solidFill>
                <a:latin typeface="Arial"/>
                <a:ea typeface="Arial"/>
                <a:cs typeface="Arial"/>
                <a:sym typeface="Arial"/>
              </a:rPr>
              <a:t>Select date range</a:t>
            </a:r>
          </a:p>
        </p:txBody>
      </p:sp>
      <p:sp>
        <p:nvSpPr>
          <p:cNvPr id="72" name="TextBox 72"/>
          <p:cNvSpPr txBox="1"/>
          <p:nvPr/>
        </p:nvSpPr>
        <p:spPr>
          <a:xfrm>
            <a:off x="4699567" y="2945841"/>
            <a:ext cx="95445" cy="74798"/>
          </a:xfrm>
          <a:prstGeom prst="rect">
            <a:avLst/>
          </a:prstGeom>
        </p:spPr>
        <p:txBody>
          <a:bodyPr lIns="0" tIns="0" rIns="0" bIns="0" rtlCol="0" anchor="t">
            <a:spAutoFit/>
          </a:bodyPr>
          <a:lstStyle/>
          <a:p>
            <a:pPr algn="l">
              <a:lnSpc>
                <a:spcPts val="521"/>
              </a:lnSpc>
            </a:pPr>
            <a:r>
              <a:rPr lang="en-US" sz="372">
                <a:solidFill>
                  <a:srgbClr val="2196F3"/>
                </a:solidFill>
                <a:latin typeface="Arial"/>
                <a:ea typeface="Arial"/>
                <a:cs typeface="Arial"/>
                <a:sym typeface="Arial"/>
              </a:rPr>
              <a:t>▼</a:t>
            </a:r>
          </a:p>
        </p:txBody>
      </p:sp>
      <p:sp>
        <p:nvSpPr>
          <p:cNvPr id="73" name="TextBox 73"/>
          <p:cNvSpPr txBox="1"/>
          <p:nvPr/>
        </p:nvSpPr>
        <p:spPr>
          <a:xfrm>
            <a:off x="8860464" y="2860286"/>
            <a:ext cx="160721" cy="219305"/>
          </a:xfrm>
          <a:prstGeom prst="rect">
            <a:avLst/>
          </a:prstGeom>
        </p:spPr>
        <p:txBody>
          <a:bodyPr lIns="0" tIns="0" rIns="0" bIns="0" rtlCol="0" anchor="t">
            <a:spAutoFit/>
          </a:bodyPr>
          <a:lstStyle/>
          <a:p>
            <a:pPr algn="l">
              <a:lnSpc>
                <a:spcPts val="1736"/>
              </a:lnSpc>
            </a:pPr>
            <a:r>
              <a:rPr lang="en-US" sz="1240">
                <a:solidFill>
                  <a:srgbClr val="2196F3"/>
                </a:solidFill>
                <a:latin typeface="Arimo"/>
                <a:ea typeface="Arimo"/>
                <a:cs typeface="Arimo"/>
                <a:sym typeface="Arimo"/>
              </a:rPr>
              <a:t></a:t>
            </a:r>
          </a:p>
        </p:txBody>
      </p:sp>
      <p:sp>
        <p:nvSpPr>
          <p:cNvPr id="74" name="TextBox 74"/>
          <p:cNvSpPr txBox="1"/>
          <p:nvPr/>
        </p:nvSpPr>
        <p:spPr>
          <a:xfrm>
            <a:off x="4933280" y="3282387"/>
            <a:ext cx="1186071" cy="177232"/>
          </a:xfrm>
          <a:prstGeom prst="rect">
            <a:avLst/>
          </a:prstGeom>
        </p:spPr>
        <p:txBody>
          <a:bodyPr lIns="0" tIns="0" rIns="0" bIns="0" rtlCol="0" anchor="t">
            <a:spAutoFit/>
          </a:bodyPr>
          <a:lstStyle/>
          <a:p>
            <a:pPr algn="l">
              <a:lnSpc>
                <a:spcPts val="1389"/>
              </a:lnSpc>
            </a:pPr>
            <a:r>
              <a:rPr lang="en-US" sz="992" b="1">
                <a:solidFill>
                  <a:srgbClr val="232323"/>
                </a:solidFill>
                <a:latin typeface="Arial Bold"/>
                <a:ea typeface="Arial Bold"/>
                <a:cs typeface="Arial Bold"/>
                <a:sym typeface="Arial Bold"/>
              </a:rPr>
              <a:t>Agent Performance</a:t>
            </a:r>
          </a:p>
        </p:txBody>
      </p:sp>
      <p:sp>
        <p:nvSpPr>
          <p:cNvPr id="75" name="TextBox 75"/>
          <p:cNvSpPr txBox="1"/>
          <p:nvPr/>
        </p:nvSpPr>
        <p:spPr>
          <a:xfrm>
            <a:off x="12197525" y="5240037"/>
            <a:ext cx="2149687" cy="217759"/>
          </a:xfrm>
          <a:prstGeom prst="rect">
            <a:avLst/>
          </a:prstGeom>
        </p:spPr>
        <p:txBody>
          <a:bodyPr lIns="0" tIns="0" rIns="0" bIns="0" rtlCol="0" anchor="t">
            <a:spAutoFit/>
          </a:bodyPr>
          <a:lstStyle/>
          <a:p>
            <a:pPr algn="l">
              <a:lnSpc>
                <a:spcPts val="1679"/>
              </a:lnSpc>
            </a:pPr>
            <a:r>
              <a:rPr lang="en-US" sz="1199" b="1">
                <a:solidFill>
                  <a:srgbClr val="232323"/>
                </a:solidFill>
                <a:latin typeface="Arial Bold"/>
                <a:ea typeface="Arial Bold"/>
                <a:cs typeface="Arial Bold"/>
                <a:sym typeface="Arial Bold"/>
              </a:rPr>
              <a:t>Calls Distribution by Country</a:t>
            </a:r>
          </a:p>
        </p:txBody>
      </p:sp>
      <p:sp>
        <p:nvSpPr>
          <p:cNvPr id="76" name="TextBox 76"/>
          <p:cNvSpPr txBox="1"/>
          <p:nvPr/>
        </p:nvSpPr>
        <p:spPr>
          <a:xfrm>
            <a:off x="3108179" y="4249347"/>
            <a:ext cx="78633" cy="83856"/>
          </a:xfrm>
          <a:prstGeom prst="rect">
            <a:avLst/>
          </a:prstGeom>
        </p:spPr>
        <p:txBody>
          <a:bodyPr lIns="0" tIns="0" rIns="0" bIns="0" rtlCol="0" anchor="t">
            <a:spAutoFit/>
          </a:bodyPr>
          <a:lstStyle/>
          <a:p>
            <a:pPr algn="l">
              <a:lnSpc>
                <a:spcPts val="694"/>
              </a:lnSpc>
            </a:pPr>
            <a:r>
              <a:rPr lang="en-US" sz="496">
                <a:solidFill>
                  <a:srgbClr val="3C4043"/>
                </a:solidFill>
                <a:latin typeface="Arial"/>
                <a:ea typeface="Arial"/>
                <a:cs typeface="Arial"/>
                <a:sym typeface="Arial"/>
              </a:rPr>
              <a:t>8K</a:t>
            </a:r>
          </a:p>
        </p:txBody>
      </p:sp>
      <p:sp>
        <p:nvSpPr>
          <p:cNvPr id="77" name="TextBox 77"/>
          <p:cNvSpPr txBox="1"/>
          <p:nvPr/>
        </p:nvSpPr>
        <p:spPr>
          <a:xfrm>
            <a:off x="3108179" y="4525971"/>
            <a:ext cx="78633" cy="83856"/>
          </a:xfrm>
          <a:prstGeom prst="rect">
            <a:avLst/>
          </a:prstGeom>
        </p:spPr>
        <p:txBody>
          <a:bodyPr lIns="0" tIns="0" rIns="0" bIns="0" rtlCol="0" anchor="t">
            <a:spAutoFit/>
          </a:bodyPr>
          <a:lstStyle/>
          <a:p>
            <a:pPr algn="l">
              <a:lnSpc>
                <a:spcPts val="694"/>
              </a:lnSpc>
            </a:pPr>
            <a:r>
              <a:rPr lang="en-US" sz="496">
                <a:solidFill>
                  <a:srgbClr val="3C4043"/>
                </a:solidFill>
                <a:latin typeface="Arial"/>
                <a:ea typeface="Arial"/>
                <a:cs typeface="Arial"/>
                <a:sym typeface="Arial"/>
              </a:rPr>
              <a:t>6K</a:t>
            </a:r>
          </a:p>
        </p:txBody>
      </p:sp>
      <p:sp>
        <p:nvSpPr>
          <p:cNvPr id="78" name="TextBox 78"/>
          <p:cNvSpPr txBox="1"/>
          <p:nvPr/>
        </p:nvSpPr>
        <p:spPr>
          <a:xfrm>
            <a:off x="3108179" y="4802590"/>
            <a:ext cx="78633" cy="83856"/>
          </a:xfrm>
          <a:prstGeom prst="rect">
            <a:avLst/>
          </a:prstGeom>
        </p:spPr>
        <p:txBody>
          <a:bodyPr lIns="0" tIns="0" rIns="0" bIns="0" rtlCol="0" anchor="t">
            <a:spAutoFit/>
          </a:bodyPr>
          <a:lstStyle/>
          <a:p>
            <a:pPr algn="l">
              <a:lnSpc>
                <a:spcPts val="694"/>
              </a:lnSpc>
            </a:pPr>
            <a:r>
              <a:rPr lang="en-US" sz="496">
                <a:solidFill>
                  <a:srgbClr val="3C4043"/>
                </a:solidFill>
                <a:latin typeface="Arial"/>
                <a:ea typeface="Arial"/>
                <a:cs typeface="Arial"/>
                <a:sym typeface="Arial"/>
              </a:rPr>
              <a:t>4K</a:t>
            </a:r>
          </a:p>
        </p:txBody>
      </p:sp>
      <p:sp>
        <p:nvSpPr>
          <p:cNvPr id="79" name="TextBox 79"/>
          <p:cNvSpPr txBox="1"/>
          <p:nvPr/>
        </p:nvSpPr>
        <p:spPr>
          <a:xfrm>
            <a:off x="3108179" y="5079215"/>
            <a:ext cx="78633" cy="83856"/>
          </a:xfrm>
          <a:prstGeom prst="rect">
            <a:avLst/>
          </a:prstGeom>
        </p:spPr>
        <p:txBody>
          <a:bodyPr lIns="0" tIns="0" rIns="0" bIns="0" rtlCol="0" anchor="t">
            <a:spAutoFit/>
          </a:bodyPr>
          <a:lstStyle/>
          <a:p>
            <a:pPr algn="l">
              <a:lnSpc>
                <a:spcPts val="694"/>
              </a:lnSpc>
            </a:pPr>
            <a:r>
              <a:rPr lang="en-US" sz="496">
                <a:solidFill>
                  <a:srgbClr val="3C4043"/>
                </a:solidFill>
                <a:latin typeface="Arial"/>
                <a:ea typeface="Arial"/>
                <a:cs typeface="Arial"/>
                <a:sym typeface="Arial"/>
              </a:rPr>
              <a:t>2K</a:t>
            </a:r>
          </a:p>
        </p:txBody>
      </p:sp>
      <p:sp>
        <p:nvSpPr>
          <p:cNvPr id="80" name="TextBox 80"/>
          <p:cNvSpPr txBox="1"/>
          <p:nvPr/>
        </p:nvSpPr>
        <p:spPr>
          <a:xfrm>
            <a:off x="3073135" y="3696103"/>
            <a:ext cx="114391" cy="83856"/>
          </a:xfrm>
          <a:prstGeom prst="rect">
            <a:avLst/>
          </a:prstGeom>
        </p:spPr>
        <p:txBody>
          <a:bodyPr lIns="0" tIns="0" rIns="0" bIns="0" rtlCol="0" anchor="t">
            <a:spAutoFit/>
          </a:bodyPr>
          <a:lstStyle/>
          <a:p>
            <a:pPr algn="l">
              <a:lnSpc>
                <a:spcPts val="694"/>
              </a:lnSpc>
            </a:pPr>
            <a:r>
              <a:rPr lang="en-US" sz="496">
                <a:solidFill>
                  <a:srgbClr val="3C4043"/>
                </a:solidFill>
                <a:latin typeface="Arial"/>
                <a:ea typeface="Arial"/>
                <a:cs typeface="Arial"/>
                <a:sym typeface="Arial"/>
              </a:rPr>
              <a:t>12K</a:t>
            </a:r>
          </a:p>
        </p:txBody>
      </p:sp>
      <p:sp>
        <p:nvSpPr>
          <p:cNvPr id="81" name="TextBox 81"/>
          <p:cNvSpPr txBox="1"/>
          <p:nvPr/>
        </p:nvSpPr>
        <p:spPr>
          <a:xfrm>
            <a:off x="3073135" y="3972722"/>
            <a:ext cx="114391" cy="83856"/>
          </a:xfrm>
          <a:prstGeom prst="rect">
            <a:avLst/>
          </a:prstGeom>
        </p:spPr>
        <p:txBody>
          <a:bodyPr lIns="0" tIns="0" rIns="0" bIns="0" rtlCol="0" anchor="t">
            <a:spAutoFit/>
          </a:bodyPr>
          <a:lstStyle/>
          <a:p>
            <a:pPr algn="l">
              <a:lnSpc>
                <a:spcPts val="694"/>
              </a:lnSpc>
            </a:pPr>
            <a:r>
              <a:rPr lang="en-US" sz="496">
                <a:solidFill>
                  <a:srgbClr val="3C4043"/>
                </a:solidFill>
                <a:latin typeface="Arial"/>
                <a:ea typeface="Arial"/>
                <a:cs typeface="Arial"/>
                <a:sym typeface="Arial"/>
              </a:rPr>
              <a:t>10K</a:t>
            </a:r>
          </a:p>
        </p:txBody>
      </p:sp>
      <p:sp>
        <p:nvSpPr>
          <p:cNvPr id="82" name="TextBox 82"/>
          <p:cNvSpPr txBox="1"/>
          <p:nvPr/>
        </p:nvSpPr>
        <p:spPr>
          <a:xfrm>
            <a:off x="3150198" y="5355840"/>
            <a:ext cx="35753" cy="83856"/>
          </a:xfrm>
          <a:prstGeom prst="rect">
            <a:avLst/>
          </a:prstGeom>
        </p:spPr>
        <p:txBody>
          <a:bodyPr lIns="0" tIns="0" rIns="0" bIns="0" rtlCol="0" anchor="t">
            <a:spAutoFit/>
          </a:bodyPr>
          <a:lstStyle/>
          <a:p>
            <a:pPr algn="l">
              <a:lnSpc>
                <a:spcPts val="694"/>
              </a:lnSpc>
            </a:pPr>
            <a:r>
              <a:rPr lang="en-US" sz="496">
                <a:solidFill>
                  <a:srgbClr val="3C4043"/>
                </a:solidFill>
                <a:latin typeface="Arial"/>
                <a:ea typeface="Arial"/>
                <a:cs typeface="Arial"/>
                <a:sym typeface="Arial"/>
              </a:rPr>
              <a:t>0</a:t>
            </a:r>
          </a:p>
        </p:txBody>
      </p:sp>
      <p:sp>
        <p:nvSpPr>
          <p:cNvPr id="83" name="TextBox 83"/>
          <p:cNvSpPr txBox="1"/>
          <p:nvPr/>
        </p:nvSpPr>
        <p:spPr>
          <a:xfrm>
            <a:off x="13912031" y="6936240"/>
            <a:ext cx="31773" cy="94633"/>
          </a:xfrm>
          <a:prstGeom prst="rect">
            <a:avLst/>
          </a:prstGeom>
        </p:spPr>
        <p:txBody>
          <a:bodyPr lIns="0" tIns="0" rIns="0" bIns="0" rtlCol="0" anchor="t">
            <a:spAutoFit/>
          </a:bodyPr>
          <a:lstStyle/>
          <a:p>
            <a:pPr algn="l">
              <a:lnSpc>
                <a:spcPts val="617"/>
              </a:lnSpc>
            </a:pPr>
            <a:r>
              <a:rPr lang="en-US" sz="441">
                <a:solidFill>
                  <a:srgbClr val="3C4043"/>
                </a:solidFill>
                <a:latin typeface="Arial"/>
                <a:ea typeface="Arial"/>
                <a:cs typeface="Arial"/>
                <a:sym typeface="Arial"/>
              </a:rPr>
              <a:t>0</a:t>
            </a:r>
          </a:p>
        </p:txBody>
      </p:sp>
      <p:sp>
        <p:nvSpPr>
          <p:cNvPr id="84" name="TextBox 84"/>
          <p:cNvSpPr txBox="1"/>
          <p:nvPr/>
        </p:nvSpPr>
        <p:spPr>
          <a:xfrm>
            <a:off x="3451918" y="5418867"/>
            <a:ext cx="175097" cy="83856"/>
          </a:xfrm>
          <a:prstGeom prst="rect">
            <a:avLst/>
          </a:prstGeom>
        </p:spPr>
        <p:txBody>
          <a:bodyPr lIns="0" tIns="0" rIns="0" bIns="0" rtlCol="0" anchor="t">
            <a:spAutoFit/>
          </a:bodyPr>
          <a:lstStyle/>
          <a:p>
            <a:pPr algn="l">
              <a:lnSpc>
                <a:spcPts val="694"/>
              </a:lnSpc>
            </a:pPr>
            <a:r>
              <a:rPr lang="en-US" sz="496">
                <a:solidFill>
                  <a:srgbClr val="3C4043"/>
                </a:solidFill>
                <a:latin typeface="Arial"/>
                <a:ea typeface="Arial"/>
                <a:cs typeface="Arial"/>
                <a:sym typeface="Arial"/>
              </a:rPr>
              <a:t>Rudra</a:t>
            </a:r>
          </a:p>
        </p:txBody>
      </p:sp>
      <p:sp>
        <p:nvSpPr>
          <p:cNvPr id="85" name="TextBox 85"/>
          <p:cNvSpPr txBox="1"/>
          <p:nvPr/>
        </p:nvSpPr>
        <p:spPr>
          <a:xfrm>
            <a:off x="3887772" y="5418867"/>
            <a:ext cx="210792" cy="83856"/>
          </a:xfrm>
          <a:prstGeom prst="rect">
            <a:avLst/>
          </a:prstGeom>
        </p:spPr>
        <p:txBody>
          <a:bodyPr lIns="0" tIns="0" rIns="0" bIns="0" rtlCol="0" anchor="t">
            <a:spAutoFit/>
          </a:bodyPr>
          <a:lstStyle/>
          <a:p>
            <a:pPr algn="l">
              <a:lnSpc>
                <a:spcPts val="694"/>
              </a:lnSpc>
            </a:pPr>
            <a:r>
              <a:rPr lang="en-US" sz="496">
                <a:solidFill>
                  <a:srgbClr val="3C4043"/>
                </a:solidFill>
                <a:latin typeface="Arial"/>
                <a:ea typeface="Arial"/>
                <a:cs typeface="Arial"/>
                <a:sym typeface="Arial"/>
              </a:rPr>
              <a:t>Prajwal</a:t>
            </a:r>
          </a:p>
        </p:txBody>
      </p:sp>
      <p:sp>
        <p:nvSpPr>
          <p:cNvPr id="86" name="TextBox 86"/>
          <p:cNvSpPr txBox="1"/>
          <p:nvPr/>
        </p:nvSpPr>
        <p:spPr>
          <a:xfrm>
            <a:off x="4379595" y="5418867"/>
            <a:ext cx="132185" cy="83856"/>
          </a:xfrm>
          <a:prstGeom prst="rect">
            <a:avLst/>
          </a:prstGeom>
        </p:spPr>
        <p:txBody>
          <a:bodyPr lIns="0" tIns="0" rIns="0" bIns="0" rtlCol="0" anchor="t">
            <a:spAutoFit/>
          </a:bodyPr>
          <a:lstStyle/>
          <a:p>
            <a:pPr algn="l">
              <a:lnSpc>
                <a:spcPts val="694"/>
              </a:lnSpc>
            </a:pPr>
            <a:r>
              <a:rPr lang="en-US" sz="496">
                <a:solidFill>
                  <a:srgbClr val="3C4043"/>
                </a:solidFill>
                <a:latin typeface="Arial"/>
                <a:ea typeface="Arial"/>
                <a:cs typeface="Arial"/>
                <a:sym typeface="Arial"/>
              </a:rPr>
              <a:t>Jyoti</a:t>
            </a:r>
          </a:p>
        </p:txBody>
      </p:sp>
      <p:sp>
        <p:nvSpPr>
          <p:cNvPr id="87" name="TextBox 87"/>
          <p:cNvSpPr txBox="1"/>
          <p:nvPr/>
        </p:nvSpPr>
        <p:spPr>
          <a:xfrm>
            <a:off x="4818890" y="5418867"/>
            <a:ext cx="160816" cy="83856"/>
          </a:xfrm>
          <a:prstGeom prst="rect">
            <a:avLst/>
          </a:prstGeom>
        </p:spPr>
        <p:txBody>
          <a:bodyPr lIns="0" tIns="0" rIns="0" bIns="0" rtlCol="0" anchor="t">
            <a:spAutoFit/>
          </a:bodyPr>
          <a:lstStyle/>
          <a:p>
            <a:pPr algn="l">
              <a:lnSpc>
                <a:spcPts val="694"/>
              </a:lnSpc>
            </a:pPr>
            <a:r>
              <a:rPr lang="en-US" sz="496">
                <a:solidFill>
                  <a:srgbClr val="3C4043"/>
                </a:solidFill>
                <a:latin typeface="Arial"/>
                <a:ea typeface="Arial"/>
                <a:cs typeface="Arial"/>
                <a:sym typeface="Arial"/>
              </a:rPr>
              <a:t>Palak</a:t>
            </a:r>
          </a:p>
        </p:txBody>
      </p:sp>
      <p:sp>
        <p:nvSpPr>
          <p:cNvPr id="88" name="TextBox 88"/>
          <p:cNvSpPr txBox="1"/>
          <p:nvPr/>
        </p:nvSpPr>
        <p:spPr>
          <a:xfrm>
            <a:off x="5291510" y="5418867"/>
            <a:ext cx="121513" cy="83856"/>
          </a:xfrm>
          <a:prstGeom prst="rect">
            <a:avLst/>
          </a:prstGeom>
        </p:spPr>
        <p:txBody>
          <a:bodyPr lIns="0" tIns="0" rIns="0" bIns="0" rtlCol="0" anchor="t">
            <a:spAutoFit/>
          </a:bodyPr>
          <a:lstStyle/>
          <a:p>
            <a:pPr algn="l">
              <a:lnSpc>
                <a:spcPts val="694"/>
              </a:lnSpc>
            </a:pPr>
            <a:r>
              <a:rPr lang="en-US" sz="496">
                <a:solidFill>
                  <a:srgbClr val="3C4043"/>
                </a:solidFill>
                <a:latin typeface="Arial"/>
                <a:ea typeface="Arial"/>
                <a:cs typeface="Arial"/>
                <a:sym typeface="Arial"/>
              </a:rPr>
              <a:t>Isha</a:t>
            </a:r>
          </a:p>
        </p:txBody>
      </p:sp>
      <p:sp>
        <p:nvSpPr>
          <p:cNvPr id="89" name="TextBox 89"/>
          <p:cNvSpPr txBox="1"/>
          <p:nvPr/>
        </p:nvSpPr>
        <p:spPr>
          <a:xfrm>
            <a:off x="5715053" y="5418867"/>
            <a:ext cx="182287" cy="83856"/>
          </a:xfrm>
          <a:prstGeom prst="rect">
            <a:avLst/>
          </a:prstGeom>
        </p:spPr>
        <p:txBody>
          <a:bodyPr lIns="0" tIns="0" rIns="0" bIns="0" rtlCol="0" anchor="t">
            <a:spAutoFit/>
          </a:bodyPr>
          <a:lstStyle/>
          <a:p>
            <a:pPr algn="l">
              <a:lnSpc>
                <a:spcPts val="694"/>
              </a:lnSpc>
            </a:pPr>
            <a:r>
              <a:rPr lang="en-US" sz="496">
                <a:solidFill>
                  <a:srgbClr val="3C4043"/>
                </a:solidFill>
                <a:latin typeface="Arial"/>
                <a:ea typeface="Arial"/>
                <a:cs typeface="Arial"/>
                <a:sym typeface="Arial"/>
              </a:rPr>
              <a:t>Poppy</a:t>
            </a:r>
          </a:p>
        </p:txBody>
      </p:sp>
      <p:sp>
        <p:nvSpPr>
          <p:cNvPr id="90" name="TextBox 90"/>
          <p:cNvSpPr txBox="1"/>
          <p:nvPr/>
        </p:nvSpPr>
        <p:spPr>
          <a:xfrm>
            <a:off x="6142120" y="5418867"/>
            <a:ext cx="235840" cy="83856"/>
          </a:xfrm>
          <a:prstGeom prst="rect">
            <a:avLst/>
          </a:prstGeom>
        </p:spPr>
        <p:txBody>
          <a:bodyPr lIns="0" tIns="0" rIns="0" bIns="0" rtlCol="0" anchor="t">
            <a:spAutoFit/>
          </a:bodyPr>
          <a:lstStyle/>
          <a:p>
            <a:pPr algn="l">
              <a:lnSpc>
                <a:spcPts val="694"/>
              </a:lnSpc>
            </a:pPr>
            <a:r>
              <a:rPr lang="en-US" sz="496">
                <a:solidFill>
                  <a:srgbClr val="3C4043"/>
                </a:solidFill>
                <a:latin typeface="Arial"/>
                <a:ea typeface="Arial"/>
                <a:cs typeface="Arial"/>
                <a:sym typeface="Arial"/>
              </a:rPr>
              <a:t>Shrutish</a:t>
            </a:r>
          </a:p>
        </p:txBody>
      </p:sp>
      <p:sp>
        <p:nvSpPr>
          <p:cNvPr id="91" name="TextBox 91"/>
          <p:cNvSpPr txBox="1"/>
          <p:nvPr/>
        </p:nvSpPr>
        <p:spPr>
          <a:xfrm>
            <a:off x="6616463" y="5418867"/>
            <a:ext cx="192992" cy="83856"/>
          </a:xfrm>
          <a:prstGeom prst="rect">
            <a:avLst/>
          </a:prstGeom>
        </p:spPr>
        <p:txBody>
          <a:bodyPr lIns="0" tIns="0" rIns="0" bIns="0" rtlCol="0" anchor="t">
            <a:spAutoFit/>
          </a:bodyPr>
          <a:lstStyle/>
          <a:p>
            <a:pPr algn="l">
              <a:lnSpc>
                <a:spcPts val="694"/>
              </a:lnSpc>
            </a:pPr>
            <a:r>
              <a:rPr lang="en-US" sz="496">
                <a:solidFill>
                  <a:srgbClr val="3C4043"/>
                </a:solidFill>
                <a:latin typeface="Arial"/>
                <a:ea typeface="Arial"/>
                <a:cs typeface="Arial"/>
                <a:sym typeface="Arial"/>
              </a:rPr>
              <a:t>Shailja</a:t>
            </a:r>
          </a:p>
        </p:txBody>
      </p:sp>
      <p:sp>
        <p:nvSpPr>
          <p:cNvPr id="92" name="TextBox 92"/>
          <p:cNvSpPr txBox="1"/>
          <p:nvPr/>
        </p:nvSpPr>
        <p:spPr>
          <a:xfrm>
            <a:off x="7043614" y="5418867"/>
            <a:ext cx="246513" cy="83856"/>
          </a:xfrm>
          <a:prstGeom prst="rect">
            <a:avLst/>
          </a:prstGeom>
        </p:spPr>
        <p:txBody>
          <a:bodyPr lIns="0" tIns="0" rIns="0" bIns="0" rtlCol="0" anchor="t">
            <a:spAutoFit/>
          </a:bodyPr>
          <a:lstStyle/>
          <a:p>
            <a:pPr algn="l">
              <a:lnSpc>
                <a:spcPts val="694"/>
              </a:lnSpc>
            </a:pPr>
            <a:r>
              <a:rPr lang="en-US" sz="496">
                <a:solidFill>
                  <a:srgbClr val="3C4043"/>
                </a:solidFill>
                <a:latin typeface="Arial"/>
                <a:ea typeface="Arial"/>
                <a:cs typeface="Arial"/>
                <a:sym typeface="Arial"/>
              </a:rPr>
              <a:t>Namrata</a:t>
            </a:r>
          </a:p>
        </p:txBody>
      </p:sp>
      <p:sp>
        <p:nvSpPr>
          <p:cNvPr id="93" name="TextBox 93"/>
          <p:cNvSpPr txBox="1"/>
          <p:nvPr/>
        </p:nvSpPr>
        <p:spPr>
          <a:xfrm>
            <a:off x="7512705" y="5418867"/>
            <a:ext cx="214369" cy="83856"/>
          </a:xfrm>
          <a:prstGeom prst="rect">
            <a:avLst/>
          </a:prstGeom>
        </p:spPr>
        <p:txBody>
          <a:bodyPr lIns="0" tIns="0" rIns="0" bIns="0" rtlCol="0" anchor="t">
            <a:spAutoFit/>
          </a:bodyPr>
          <a:lstStyle/>
          <a:p>
            <a:pPr algn="l">
              <a:lnSpc>
                <a:spcPts val="694"/>
              </a:lnSpc>
            </a:pPr>
            <a:r>
              <a:rPr lang="en-US" sz="496">
                <a:solidFill>
                  <a:srgbClr val="3C4043"/>
                </a:solidFill>
                <a:latin typeface="Arial"/>
                <a:ea typeface="Arial"/>
                <a:cs typeface="Arial"/>
                <a:sym typeface="Arial"/>
              </a:rPr>
              <a:t>Twinkle</a:t>
            </a:r>
          </a:p>
        </p:txBody>
      </p:sp>
      <p:sp>
        <p:nvSpPr>
          <p:cNvPr id="94" name="TextBox 94"/>
          <p:cNvSpPr txBox="1"/>
          <p:nvPr/>
        </p:nvSpPr>
        <p:spPr>
          <a:xfrm>
            <a:off x="10727500" y="2358150"/>
            <a:ext cx="584547" cy="123851"/>
          </a:xfrm>
          <a:prstGeom prst="rect">
            <a:avLst/>
          </a:prstGeom>
        </p:spPr>
        <p:txBody>
          <a:bodyPr lIns="0" tIns="0" rIns="0" bIns="0" rtlCol="0" anchor="t">
            <a:spAutoFit/>
          </a:bodyPr>
          <a:lstStyle/>
          <a:p>
            <a:pPr algn="l">
              <a:lnSpc>
                <a:spcPts val="979"/>
              </a:lnSpc>
            </a:pPr>
            <a:r>
              <a:rPr lang="en-US" sz="699">
                <a:solidFill>
                  <a:srgbClr val="3C4043"/>
                </a:solidFill>
                <a:latin typeface="Arial"/>
                <a:ea typeface="Arial"/>
                <a:cs typeface="Arial"/>
                <a:sym typeface="Arial"/>
              </a:rPr>
              <a:t>Not connected</a:t>
            </a:r>
          </a:p>
        </p:txBody>
      </p:sp>
      <p:sp>
        <p:nvSpPr>
          <p:cNvPr id="95" name="TextBox 95"/>
          <p:cNvSpPr txBox="1"/>
          <p:nvPr/>
        </p:nvSpPr>
        <p:spPr>
          <a:xfrm>
            <a:off x="3436907" y="3554497"/>
            <a:ext cx="462762" cy="105766"/>
          </a:xfrm>
          <a:prstGeom prst="rect">
            <a:avLst/>
          </a:prstGeom>
        </p:spPr>
        <p:txBody>
          <a:bodyPr lIns="0" tIns="0" rIns="0" bIns="0" rtlCol="0" anchor="t">
            <a:spAutoFit/>
          </a:bodyPr>
          <a:lstStyle/>
          <a:p>
            <a:pPr algn="l">
              <a:lnSpc>
                <a:spcPts val="810"/>
              </a:lnSpc>
            </a:pPr>
            <a:r>
              <a:rPr lang="en-US" sz="578">
                <a:solidFill>
                  <a:srgbClr val="3C4043"/>
                </a:solidFill>
                <a:latin typeface="Arial"/>
                <a:ea typeface="Arial"/>
                <a:cs typeface="Arial"/>
                <a:sym typeface="Arial"/>
              </a:rPr>
              <a:t>Record Count</a:t>
            </a:r>
          </a:p>
        </p:txBody>
      </p:sp>
      <p:sp>
        <p:nvSpPr>
          <p:cNvPr id="96" name="TextBox 96"/>
          <p:cNvSpPr txBox="1"/>
          <p:nvPr/>
        </p:nvSpPr>
        <p:spPr>
          <a:xfrm>
            <a:off x="4070311" y="6393577"/>
            <a:ext cx="212667" cy="105766"/>
          </a:xfrm>
          <a:prstGeom prst="rect">
            <a:avLst/>
          </a:prstGeom>
        </p:spPr>
        <p:txBody>
          <a:bodyPr lIns="0" tIns="0" rIns="0" bIns="0" rtlCol="0" anchor="t">
            <a:spAutoFit/>
          </a:bodyPr>
          <a:lstStyle/>
          <a:p>
            <a:pPr algn="l">
              <a:lnSpc>
                <a:spcPts val="810"/>
              </a:lnSpc>
            </a:pPr>
            <a:r>
              <a:rPr lang="en-US" sz="578">
                <a:solidFill>
                  <a:srgbClr val="000000"/>
                </a:solidFill>
                <a:latin typeface="Arial"/>
                <a:ea typeface="Arial"/>
                <a:cs typeface="Arial"/>
                <a:sym typeface="Arial"/>
              </a:rPr>
              <a:t>21.2%</a:t>
            </a:r>
          </a:p>
        </p:txBody>
      </p:sp>
      <p:sp>
        <p:nvSpPr>
          <p:cNvPr id="97" name="TextBox 97"/>
          <p:cNvSpPr txBox="1"/>
          <p:nvPr/>
        </p:nvSpPr>
        <p:spPr>
          <a:xfrm>
            <a:off x="11584439" y="2358150"/>
            <a:ext cx="821119" cy="123851"/>
          </a:xfrm>
          <a:prstGeom prst="rect">
            <a:avLst/>
          </a:prstGeom>
        </p:spPr>
        <p:txBody>
          <a:bodyPr lIns="0" tIns="0" rIns="0" bIns="0" rtlCol="0" anchor="t">
            <a:spAutoFit/>
          </a:bodyPr>
          <a:lstStyle/>
          <a:p>
            <a:pPr algn="l">
              <a:lnSpc>
                <a:spcPts val="979"/>
              </a:lnSpc>
            </a:pPr>
            <a:r>
              <a:rPr lang="en-US" sz="699">
                <a:solidFill>
                  <a:srgbClr val="3C4043"/>
                </a:solidFill>
                <a:latin typeface="Arial"/>
                <a:ea typeface="Arial"/>
                <a:cs typeface="Arial"/>
                <a:sym typeface="Arial"/>
              </a:rPr>
              <a:t>Will Submit the docx</a:t>
            </a:r>
          </a:p>
        </p:txBody>
      </p:sp>
      <p:sp>
        <p:nvSpPr>
          <p:cNvPr id="98" name="TextBox 98"/>
          <p:cNvSpPr txBox="1"/>
          <p:nvPr/>
        </p:nvSpPr>
        <p:spPr>
          <a:xfrm>
            <a:off x="4124962" y="3554497"/>
            <a:ext cx="729596" cy="105766"/>
          </a:xfrm>
          <a:prstGeom prst="rect">
            <a:avLst/>
          </a:prstGeom>
        </p:spPr>
        <p:txBody>
          <a:bodyPr lIns="0" tIns="0" rIns="0" bIns="0" rtlCol="0" anchor="t">
            <a:spAutoFit/>
          </a:bodyPr>
          <a:lstStyle/>
          <a:p>
            <a:pPr algn="l">
              <a:lnSpc>
                <a:spcPts val="810"/>
              </a:lnSpc>
            </a:pPr>
            <a:r>
              <a:rPr lang="en-US" sz="578">
                <a:solidFill>
                  <a:srgbClr val="3C4043"/>
                </a:solidFill>
                <a:latin typeface="Arial"/>
                <a:ea typeface="Arial"/>
                <a:cs typeface="Arial"/>
                <a:sym typeface="Arial"/>
              </a:rPr>
              <a:t>Total Connected Calls</a:t>
            </a:r>
          </a:p>
        </p:txBody>
      </p:sp>
      <p:sp>
        <p:nvSpPr>
          <p:cNvPr id="99" name="TextBox 99"/>
          <p:cNvSpPr txBox="1"/>
          <p:nvPr/>
        </p:nvSpPr>
        <p:spPr>
          <a:xfrm>
            <a:off x="4859852" y="7396378"/>
            <a:ext cx="212667" cy="105766"/>
          </a:xfrm>
          <a:prstGeom prst="rect">
            <a:avLst/>
          </a:prstGeom>
        </p:spPr>
        <p:txBody>
          <a:bodyPr lIns="0" tIns="0" rIns="0" bIns="0" rtlCol="0" anchor="t">
            <a:spAutoFit/>
          </a:bodyPr>
          <a:lstStyle/>
          <a:p>
            <a:pPr algn="l">
              <a:lnSpc>
                <a:spcPts val="810"/>
              </a:lnSpc>
            </a:pPr>
            <a:r>
              <a:rPr lang="en-US" sz="578">
                <a:solidFill>
                  <a:srgbClr val="000000"/>
                </a:solidFill>
                <a:latin typeface="Arial"/>
                <a:ea typeface="Arial"/>
                <a:cs typeface="Arial"/>
                <a:sym typeface="Arial"/>
              </a:rPr>
              <a:t>78.8%</a:t>
            </a:r>
          </a:p>
        </p:txBody>
      </p:sp>
      <p:sp>
        <p:nvSpPr>
          <p:cNvPr id="100" name="TextBox 100"/>
          <p:cNvSpPr txBox="1"/>
          <p:nvPr/>
        </p:nvSpPr>
        <p:spPr>
          <a:xfrm>
            <a:off x="12676244" y="2358150"/>
            <a:ext cx="549228" cy="123851"/>
          </a:xfrm>
          <a:prstGeom prst="rect">
            <a:avLst/>
          </a:prstGeom>
        </p:spPr>
        <p:txBody>
          <a:bodyPr lIns="0" tIns="0" rIns="0" bIns="0" rtlCol="0" anchor="t">
            <a:spAutoFit/>
          </a:bodyPr>
          <a:lstStyle/>
          <a:p>
            <a:pPr algn="l">
              <a:lnSpc>
                <a:spcPts val="979"/>
              </a:lnSpc>
            </a:pPr>
            <a:r>
              <a:rPr lang="en-US" sz="699">
                <a:solidFill>
                  <a:srgbClr val="3C4043"/>
                </a:solidFill>
                <a:latin typeface="Arial"/>
                <a:ea typeface="Arial"/>
                <a:cs typeface="Arial"/>
                <a:sym typeface="Arial"/>
              </a:rPr>
              <a:t>Disconnected</a:t>
            </a:r>
          </a:p>
        </p:txBody>
      </p:sp>
      <p:sp>
        <p:nvSpPr>
          <p:cNvPr id="101" name="TextBox 101"/>
          <p:cNvSpPr txBox="1"/>
          <p:nvPr/>
        </p:nvSpPr>
        <p:spPr>
          <a:xfrm>
            <a:off x="5075634" y="3554497"/>
            <a:ext cx="641998" cy="105766"/>
          </a:xfrm>
          <a:prstGeom prst="rect">
            <a:avLst/>
          </a:prstGeom>
        </p:spPr>
        <p:txBody>
          <a:bodyPr lIns="0" tIns="0" rIns="0" bIns="0" rtlCol="0" anchor="t">
            <a:spAutoFit/>
          </a:bodyPr>
          <a:lstStyle/>
          <a:p>
            <a:pPr algn="l">
              <a:lnSpc>
                <a:spcPts val="810"/>
              </a:lnSpc>
            </a:pPr>
            <a:r>
              <a:rPr lang="en-US" sz="578">
                <a:solidFill>
                  <a:srgbClr val="3C4043"/>
                </a:solidFill>
                <a:latin typeface="Arial"/>
                <a:ea typeface="Arial"/>
                <a:cs typeface="Arial"/>
                <a:sym typeface="Arial"/>
              </a:rPr>
              <a:t>Disconnected Calls</a:t>
            </a:r>
          </a:p>
        </p:txBody>
      </p:sp>
      <p:sp>
        <p:nvSpPr>
          <p:cNvPr id="102" name="TextBox 102"/>
          <p:cNvSpPr txBox="1"/>
          <p:nvPr/>
        </p:nvSpPr>
        <p:spPr>
          <a:xfrm>
            <a:off x="13501444" y="2358150"/>
            <a:ext cx="597871" cy="123851"/>
          </a:xfrm>
          <a:prstGeom prst="rect">
            <a:avLst/>
          </a:prstGeom>
        </p:spPr>
        <p:txBody>
          <a:bodyPr lIns="0" tIns="0" rIns="0" bIns="0" rtlCol="0" anchor="t">
            <a:spAutoFit/>
          </a:bodyPr>
          <a:lstStyle/>
          <a:p>
            <a:pPr algn="l">
              <a:lnSpc>
                <a:spcPts val="979"/>
              </a:lnSpc>
            </a:pPr>
            <a:r>
              <a:rPr lang="en-US" sz="699">
                <a:solidFill>
                  <a:srgbClr val="3C4043"/>
                </a:solidFill>
                <a:latin typeface="Arial"/>
                <a:ea typeface="Arial"/>
                <a:cs typeface="Arial"/>
                <a:sym typeface="Arial"/>
              </a:rPr>
              <a:t>Wrong number</a:t>
            </a:r>
          </a:p>
        </p:txBody>
      </p:sp>
      <p:sp>
        <p:nvSpPr>
          <p:cNvPr id="103" name="TextBox 103"/>
          <p:cNvSpPr txBox="1"/>
          <p:nvPr/>
        </p:nvSpPr>
        <p:spPr>
          <a:xfrm>
            <a:off x="6293124" y="6842457"/>
            <a:ext cx="512754" cy="216065"/>
          </a:xfrm>
          <a:prstGeom prst="rect">
            <a:avLst/>
          </a:prstGeom>
        </p:spPr>
        <p:txBody>
          <a:bodyPr lIns="0" tIns="0" rIns="0" bIns="0" rtlCol="0" anchor="t">
            <a:spAutoFit/>
          </a:bodyPr>
          <a:lstStyle/>
          <a:p>
            <a:pPr algn="l">
              <a:lnSpc>
                <a:spcPts val="868"/>
              </a:lnSpc>
            </a:pPr>
            <a:r>
              <a:rPr lang="en-US" sz="578">
                <a:solidFill>
                  <a:srgbClr val="3C4043"/>
                </a:solidFill>
                <a:latin typeface="Arial"/>
                <a:ea typeface="Arial"/>
                <a:cs typeface="Arial"/>
                <a:sym typeface="Arial"/>
              </a:rPr>
              <a:t>Post Admission Pre Admission</a:t>
            </a:r>
          </a:p>
        </p:txBody>
      </p:sp>
      <p:sp>
        <p:nvSpPr>
          <p:cNvPr id="104" name="TextBox 104"/>
          <p:cNvSpPr txBox="1"/>
          <p:nvPr/>
        </p:nvSpPr>
        <p:spPr>
          <a:xfrm>
            <a:off x="11831346" y="1986285"/>
            <a:ext cx="2870900" cy="257226"/>
          </a:xfrm>
          <a:prstGeom prst="rect">
            <a:avLst/>
          </a:prstGeom>
        </p:spPr>
        <p:txBody>
          <a:bodyPr lIns="0" tIns="0" rIns="0" bIns="0" rtlCol="0" anchor="t">
            <a:spAutoFit/>
          </a:bodyPr>
          <a:lstStyle/>
          <a:p>
            <a:pPr algn="l">
              <a:lnSpc>
                <a:spcPts val="1959"/>
              </a:lnSpc>
            </a:pPr>
            <a:r>
              <a:rPr lang="en-US" sz="1399" b="1">
                <a:solidFill>
                  <a:srgbClr val="232323"/>
                </a:solidFill>
                <a:latin typeface="Arial Bold"/>
                <a:ea typeface="Arial Bold"/>
                <a:cs typeface="Arial Bold"/>
                <a:sym typeface="Arial Bold"/>
              </a:rPr>
              <a:t>Calls by Campaign with Outcome</a:t>
            </a:r>
          </a:p>
        </p:txBody>
      </p:sp>
      <p:sp>
        <p:nvSpPr>
          <p:cNvPr id="105" name="TextBox 105"/>
          <p:cNvSpPr txBox="1"/>
          <p:nvPr/>
        </p:nvSpPr>
        <p:spPr>
          <a:xfrm>
            <a:off x="4084698" y="5830291"/>
            <a:ext cx="2917218" cy="211532"/>
          </a:xfrm>
          <a:prstGeom prst="rect">
            <a:avLst/>
          </a:prstGeom>
        </p:spPr>
        <p:txBody>
          <a:bodyPr lIns="0" tIns="0" rIns="0" bIns="0" rtlCol="0" anchor="t">
            <a:spAutoFit/>
          </a:bodyPr>
          <a:lstStyle/>
          <a:p>
            <a:pPr algn="l">
              <a:lnSpc>
                <a:spcPts val="1621"/>
              </a:lnSpc>
            </a:pPr>
            <a:r>
              <a:rPr lang="en-US" sz="1157" b="1">
                <a:solidFill>
                  <a:srgbClr val="232323"/>
                </a:solidFill>
                <a:latin typeface="Arial Bold"/>
                <a:ea typeface="Arial Bold"/>
                <a:cs typeface="Arial Bold"/>
                <a:sym typeface="Arial Bold"/>
              </a:rPr>
              <a:t>Calls Distribution by Campaign Category</a:t>
            </a:r>
          </a:p>
        </p:txBody>
      </p:sp>
      <p:sp>
        <p:nvSpPr>
          <p:cNvPr id="106" name="TextBox 106"/>
          <p:cNvSpPr txBox="1"/>
          <p:nvPr/>
        </p:nvSpPr>
        <p:spPr>
          <a:xfrm rot="-1800000">
            <a:off x="14005281" y="7064225"/>
            <a:ext cx="282571" cy="94633"/>
          </a:xfrm>
          <a:prstGeom prst="rect">
            <a:avLst/>
          </a:prstGeom>
        </p:spPr>
        <p:txBody>
          <a:bodyPr lIns="0" tIns="0" rIns="0" bIns="0" rtlCol="0" anchor="t">
            <a:spAutoFit/>
          </a:bodyPr>
          <a:lstStyle/>
          <a:p>
            <a:pPr algn="l">
              <a:lnSpc>
                <a:spcPts val="617"/>
              </a:lnSpc>
            </a:pPr>
            <a:r>
              <a:rPr lang="en-US" sz="441">
                <a:solidFill>
                  <a:srgbClr val="3C4043"/>
                </a:solidFill>
                <a:latin typeface="Arial"/>
                <a:ea typeface="Arial"/>
                <a:cs typeface="Arial"/>
                <a:sym typeface="Arial"/>
              </a:rPr>
              <a:t>r Gs Sp2…</a:t>
            </a:r>
          </a:p>
        </p:txBody>
      </p:sp>
      <p:sp>
        <p:nvSpPr>
          <p:cNvPr id="107" name="TextBox 107"/>
          <p:cNvSpPr txBox="1"/>
          <p:nvPr/>
        </p:nvSpPr>
        <p:spPr>
          <a:xfrm rot="-1800000">
            <a:off x="11060638" y="4823324"/>
            <a:ext cx="384271" cy="108883"/>
          </a:xfrm>
          <a:prstGeom prst="rect">
            <a:avLst/>
          </a:prstGeom>
        </p:spPr>
        <p:txBody>
          <a:bodyPr lIns="0" tIns="0" rIns="0" bIns="0" rtlCol="0" anchor="t">
            <a:spAutoFit/>
          </a:bodyPr>
          <a:lstStyle/>
          <a:p>
            <a:pPr algn="l">
              <a:lnSpc>
                <a:spcPts val="839"/>
              </a:lnSpc>
            </a:pPr>
            <a:r>
              <a:rPr lang="en-US" sz="599">
                <a:solidFill>
                  <a:srgbClr val="3C4043"/>
                </a:solidFill>
                <a:latin typeface="Arial"/>
                <a:ea typeface="Arial"/>
                <a:cs typeface="Arial"/>
                <a:sym typeface="Arial"/>
              </a:rPr>
              <a:t>r Gs Sp2…</a:t>
            </a:r>
          </a:p>
        </p:txBody>
      </p:sp>
      <p:sp>
        <p:nvSpPr>
          <p:cNvPr id="108" name="TextBox 108"/>
          <p:cNvSpPr txBox="1"/>
          <p:nvPr/>
        </p:nvSpPr>
        <p:spPr>
          <a:xfrm rot="-1800000">
            <a:off x="11612494" y="4822270"/>
            <a:ext cx="379865" cy="108883"/>
          </a:xfrm>
          <a:prstGeom prst="rect">
            <a:avLst/>
          </a:prstGeom>
        </p:spPr>
        <p:txBody>
          <a:bodyPr lIns="0" tIns="0" rIns="0" bIns="0" rtlCol="0" anchor="t">
            <a:spAutoFit/>
          </a:bodyPr>
          <a:lstStyle/>
          <a:p>
            <a:pPr algn="l">
              <a:lnSpc>
                <a:spcPts val="839"/>
              </a:lnSpc>
            </a:pPr>
            <a:r>
              <a:rPr lang="en-US" sz="599">
                <a:solidFill>
                  <a:srgbClr val="3C4043"/>
                </a:solidFill>
                <a:latin typeface="Arial"/>
                <a:ea typeface="Arial"/>
                <a:cs typeface="Arial"/>
                <a:sym typeface="Arial"/>
              </a:rPr>
              <a:t>r Gs Call…</a:t>
            </a:r>
          </a:p>
        </p:txBody>
      </p:sp>
      <p:sp>
        <p:nvSpPr>
          <p:cNvPr id="109" name="TextBox 109"/>
          <p:cNvSpPr txBox="1"/>
          <p:nvPr/>
        </p:nvSpPr>
        <p:spPr>
          <a:xfrm rot="-1800000">
            <a:off x="12156384" y="4823324"/>
            <a:ext cx="384271" cy="108883"/>
          </a:xfrm>
          <a:prstGeom prst="rect">
            <a:avLst/>
          </a:prstGeom>
        </p:spPr>
        <p:txBody>
          <a:bodyPr lIns="0" tIns="0" rIns="0" bIns="0" rtlCol="0" anchor="t">
            <a:spAutoFit/>
          </a:bodyPr>
          <a:lstStyle/>
          <a:p>
            <a:pPr algn="l">
              <a:lnSpc>
                <a:spcPts val="839"/>
              </a:lnSpc>
            </a:pPr>
            <a:r>
              <a:rPr lang="en-US" sz="599">
                <a:solidFill>
                  <a:srgbClr val="3C4043"/>
                </a:solidFill>
                <a:latin typeface="Arial"/>
                <a:ea typeface="Arial"/>
                <a:cs typeface="Arial"/>
                <a:sym typeface="Arial"/>
              </a:rPr>
              <a:t>r Gs Sp2…</a:t>
            </a:r>
          </a:p>
        </p:txBody>
      </p:sp>
      <p:sp>
        <p:nvSpPr>
          <p:cNvPr id="110" name="TextBox 110"/>
          <p:cNvSpPr txBox="1"/>
          <p:nvPr/>
        </p:nvSpPr>
        <p:spPr>
          <a:xfrm rot="-1800000">
            <a:off x="12708240" y="4822270"/>
            <a:ext cx="379865" cy="108883"/>
          </a:xfrm>
          <a:prstGeom prst="rect">
            <a:avLst/>
          </a:prstGeom>
        </p:spPr>
        <p:txBody>
          <a:bodyPr lIns="0" tIns="0" rIns="0" bIns="0" rtlCol="0" anchor="t">
            <a:spAutoFit/>
          </a:bodyPr>
          <a:lstStyle/>
          <a:p>
            <a:pPr algn="l">
              <a:lnSpc>
                <a:spcPts val="839"/>
              </a:lnSpc>
            </a:pPr>
            <a:r>
              <a:rPr lang="en-US" sz="599">
                <a:solidFill>
                  <a:srgbClr val="3C4043"/>
                </a:solidFill>
                <a:latin typeface="Arial"/>
                <a:ea typeface="Arial"/>
                <a:cs typeface="Arial"/>
                <a:sym typeface="Arial"/>
              </a:rPr>
              <a:t>r Gs Call…</a:t>
            </a:r>
          </a:p>
        </p:txBody>
      </p:sp>
      <p:sp>
        <p:nvSpPr>
          <p:cNvPr id="111" name="TextBox 111"/>
          <p:cNvSpPr txBox="1"/>
          <p:nvPr/>
        </p:nvSpPr>
        <p:spPr>
          <a:xfrm rot="-1800000">
            <a:off x="13252068" y="4823349"/>
            <a:ext cx="384309" cy="108883"/>
          </a:xfrm>
          <a:prstGeom prst="rect">
            <a:avLst/>
          </a:prstGeom>
        </p:spPr>
        <p:txBody>
          <a:bodyPr lIns="0" tIns="0" rIns="0" bIns="0" rtlCol="0" anchor="t">
            <a:spAutoFit/>
          </a:bodyPr>
          <a:lstStyle/>
          <a:p>
            <a:pPr algn="l">
              <a:lnSpc>
                <a:spcPts val="839"/>
              </a:lnSpc>
            </a:pPr>
            <a:r>
              <a:rPr lang="en-US" sz="599">
                <a:solidFill>
                  <a:srgbClr val="3C4043"/>
                </a:solidFill>
                <a:latin typeface="Arial"/>
                <a:ea typeface="Arial"/>
                <a:cs typeface="Arial"/>
                <a:sym typeface="Arial"/>
              </a:rPr>
              <a:t>eposit, N…</a:t>
            </a:r>
          </a:p>
        </p:txBody>
      </p:sp>
      <p:sp>
        <p:nvSpPr>
          <p:cNvPr id="112" name="TextBox 112"/>
          <p:cNvSpPr txBox="1"/>
          <p:nvPr/>
        </p:nvSpPr>
        <p:spPr>
          <a:xfrm rot="-1800000">
            <a:off x="13803994" y="4822270"/>
            <a:ext cx="379865" cy="108883"/>
          </a:xfrm>
          <a:prstGeom prst="rect">
            <a:avLst/>
          </a:prstGeom>
        </p:spPr>
        <p:txBody>
          <a:bodyPr lIns="0" tIns="0" rIns="0" bIns="0" rtlCol="0" anchor="t">
            <a:spAutoFit/>
          </a:bodyPr>
          <a:lstStyle/>
          <a:p>
            <a:pPr algn="l">
              <a:lnSpc>
                <a:spcPts val="839"/>
              </a:lnSpc>
            </a:pPr>
            <a:r>
              <a:rPr lang="en-US" sz="599">
                <a:solidFill>
                  <a:srgbClr val="3C4043"/>
                </a:solidFill>
                <a:latin typeface="Arial"/>
                <a:ea typeface="Arial"/>
                <a:cs typeface="Arial"/>
                <a:sym typeface="Arial"/>
              </a:rPr>
              <a:t>r Gs Call…</a:t>
            </a:r>
          </a:p>
        </p:txBody>
      </p:sp>
      <p:sp>
        <p:nvSpPr>
          <p:cNvPr id="113" name="TextBox 113"/>
          <p:cNvSpPr txBox="1"/>
          <p:nvPr/>
        </p:nvSpPr>
        <p:spPr>
          <a:xfrm rot="-1800000">
            <a:off x="14347884" y="4823324"/>
            <a:ext cx="384271" cy="108883"/>
          </a:xfrm>
          <a:prstGeom prst="rect">
            <a:avLst/>
          </a:prstGeom>
        </p:spPr>
        <p:txBody>
          <a:bodyPr lIns="0" tIns="0" rIns="0" bIns="0" rtlCol="0" anchor="t">
            <a:spAutoFit/>
          </a:bodyPr>
          <a:lstStyle/>
          <a:p>
            <a:pPr algn="l">
              <a:lnSpc>
                <a:spcPts val="839"/>
              </a:lnSpc>
            </a:pPr>
            <a:r>
              <a:rPr lang="en-US" sz="599">
                <a:solidFill>
                  <a:srgbClr val="3C4043"/>
                </a:solidFill>
                <a:latin typeface="Arial"/>
                <a:ea typeface="Arial"/>
                <a:cs typeface="Arial"/>
                <a:sym typeface="Arial"/>
              </a:rPr>
              <a:t>r Gs Sp2…</a:t>
            </a:r>
          </a:p>
        </p:txBody>
      </p:sp>
      <p:sp>
        <p:nvSpPr>
          <p:cNvPr id="114" name="TextBox 114"/>
          <p:cNvSpPr txBox="1"/>
          <p:nvPr/>
        </p:nvSpPr>
        <p:spPr>
          <a:xfrm rot="-1800000">
            <a:off x="14899739" y="4822270"/>
            <a:ext cx="379865" cy="108883"/>
          </a:xfrm>
          <a:prstGeom prst="rect">
            <a:avLst/>
          </a:prstGeom>
        </p:spPr>
        <p:txBody>
          <a:bodyPr lIns="0" tIns="0" rIns="0" bIns="0" rtlCol="0" anchor="t">
            <a:spAutoFit/>
          </a:bodyPr>
          <a:lstStyle/>
          <a:p>
            <a:pPr algn="l">
              <a:lnSpc>
                <a:spcPts val="839"/>
              </a:lnSpc>
            </a:pPr>
            <a:r>
              <a:rPr lang="en-US" sz="599">
                <a:solidFill>
                  <a:srgbClr val="3C4043"/>
                </a:solidFill>
                <a:latin typeface="Arial"/>
                <a:ea typeface="Arial"/>
                <a:cs typeface="Arial"/>
                <a:sym typeface="Arial"/>
              </a:rPr>
              <a:t>r Gs Call…</a:t>
            </a:r>
          </a:p>
        </p:txBody>
      </p:sp>
      <p:sp>
        <p:nvSpPr>
          <p:cNvPr id="115" name="TextBox 115"/>
          <p:cNvSpPr txBox="1"/>
          <p:nvPr/>
        </p:nvSpPr>
        <p:spPr>
          <a:xfrm rot="-1800000">
            <a:off x="17631162" y="7064225"/>
            <a:ext cx="282571" cy="94633"/>
          </a:xfrm>
          <a:prstGeom prst="rect">
            <a:avLst/>
          </a:prstGeom>
        </p:spPr>
        <p:txBody>
          <a:bodyPr lIns="0" tIns="0" rIns="0" bIns="0" rtlCol="0" anchor="t">
            <a:spAutoFit/>
          </a:bodyPr>
          <a:lstStyle/>
          <a:p>
            <a:pPr algn="l">
              <a:lnSpc>
                <a:spcPts val="617"/>
              </a:lnSpc>
            </a:pPr>
            <a:r>
              <a:rPr lang="en-US" sz="441">
                <a:solidFill>
                  <a:srgbClr val="3C4043"/>
                </a:solidFill>
                <a:latin typeface="Arial"/>
                <a:ea typeface="Arial"/>
                <a:cs typeface="Arial"/>
                <a:sym typeface="Arial"/>
              </a:rPr>
              <a:t>r Gs Sp2…</a:t>
            </a:r>
          </a:p>
        </p:txBody>
      </p:sp>
      <p:sp>
        <p:nvSpPr>
          <p:cNvPr id="116" name="TextBox 116"/>
          <p:cNvSpPr txBox="1"/>
          <p:nvPr/>
        </p:nvSpPr>
        <p:spPr>
          <a:xfrm>
            <a:off x="11496473" y="6427670"/>
            <a:ext cx="191847" cy="125892"/>
          </a:xfrm>
          <a:prstGeom prst="rect">
            <a:avLst/>
          </a:prstGeom>
        </p:spPr>
        <p:txBody>
          <a:bodyPr lIns="0" tIns="0" rIns="0" bIns="0" rtlCol="0" anchor="t">
            <a:spAutoFit/>
          </a:bodyPr>
          <a:lstStyle/>
          <a:p>
            <a:pPr algn="l">
              <a:lnSpc>
                <a:spcPts val="909"/>
              </a:lnSpc>
            </a:pPr>
            <a:r>
              <a:rPr lang="en-US" sz="649">
                <a:solidFill>
                  <a:srgbClr val="000000"/>
                </a:solidFill>
                <a:latin typeface="Arial"/>
                <a:ea typeface="Arial"/>
                <a:cs typeface="Arial"/>
                <a:sym typeface="Arial"/>
              </a:rPr>
              <a:t>3.8%</a:t>
            </a:r>
          </a:p>
        </p:txBody>
      </p:sp>
      <p:sp>
        <p:nvSpPr>
          <p:cNvPr id="117" name="TextBox 117"/>
          <p:cNvSpPr txBox="1"/>
          <p:nvPr/>
        </p:nvSpPr>
        <p:spPr>
          <a:xfrm>
            <a:off x="11531144" y="6251921"/>
            <a:ext cx="191847" cy="125892"/>
          </a:xfrm>
          <a:prstGeom prst="rect">
            <a:avLst/>
          </a:prstGeom>
        </p:spPr>
        <p:txBody>
          <a:bodyPr lIns="0" tIns="0" rIns="0" bIns="0" rtlCol="0" anchor="t">
            <a:spAutoFit/>
          </a:bodyPr>
          <a:lstStyle/>
          <a:p>
            <a:pPr algn="l">
              <a:lnSpc>
                <a:spcPts val="909"/>
              </a:lnSpc>
            </a:pPr>
            <a:r>
              <a:rPr lang="en-US" sz="649">
                <a:solidFill>
                  <a:srgbClr val="000000"/>
                </a:solidFill>
                <a:latin typeface="Arial"/>
                <a:ea typeface="Arial"/>
                <a:cs typeface="Arial"/>
                <a:sym typeface="Arial"/>
              </a:rPr>
              <a:t>3.7%</a:t>
            </a:r>
          </a:p>
        </p:txBody>
      </p:sp>
      <p:sp>
        <p:nvSpPr>
          <p:cNvPr id="118" name="TextBox 118"/>
          <p:cNvSpPr txBox="1"/>
          <p:nvPr/>
        </p:nvSpPr>
        <p:spPr>
          <a:xfrm>
            <a:off x="11519382" y="6752773"/>
            <a:ext cx="238661" cy="125892"/>
          </a:xfrm>
          <a:prstGeom prst="rect">
            <a:avLst/>
          </a:prstGeom>
        </p:spPr>
        <p:txBody>
          <a:bodyPr lIns="0" tIns="0" rIns="0" bIns="0" rtlCol="0" anchor="t">
            <a:spAutoFit/>
          </a:bodyPr>
          <a:lstStyle/>
          <a:p>
            <a:pPr algn="l">
              <a:lnSpc>
                <a:spcPts val="909"/>
              </a:lnSpc>
            </a:pPr>
            <a:r>
              <a:rPr lang="en-US" sz="649">
                <a:solidFill>
                  <a:srgbClr val="000000"/>
                </a:solidFill>
                <a:latin typeface="Arial"/>
                <a:ea typeface="Arial"/>
                <a:cs typeface="Arial"/>
                <a:sym typeface="Arial"/>
              </a:rPr>
              <a:t>10.1%</a:t>
            </a:r>
          </a:p>
        </p:txBody>
      </p:sp>
      <p:sp>
        <p:nvSpPr>
          <p:cNvPr id="119" name="TextBox 119"/>
          <p:cNvSpPr txBox="1"/>
          <p:nvPr/>
        </p:nvSpPr>
        <p:spPr>
          <a:xfrm>
            <a:off x="11848434" y="7141951"/>
            <a:ext cx="232415" cy="125892"/>
          </a:xfrm>
          <a:prstGeom prst="rect">
            <a:avLst/>
          </a:prstGeom>
        </p:spPr>
        <p:txBody>
          <a:bodyPr lIns="0" tIns="0" rIns="0" bIns="0" rtlCol="0" anchor="t">
            <a:spAutoFit/>
          </a:bodyPr>
          <a:lstStyle/>
          <a:p>
            <a:pPr algn="l">
              <a:lnSpc>
                <a:spcPts val="909"/>
              </a:lnSpc>
            </a:pPr>
            <a:r>
              <a:rPr lang="en-US" sz="649">
                <a:solidFill>
                  <a:srgbClr val="000000"/>
                </a:solidFill>
                <a:latin typeface="Arial"/>
                <a:ea typeface="Arial"/>
                <a:cs typeface="Arial"/>
                <a:sym typeface="Arial"/>
              </a:rPr>
              <a:t>11.6%</a:t>
            </a:r>
          </a:p>
        </p:txBody>
      </p:sp>
      <p:sp>
        <p:nvSpPr>
          <p:cNvPr id="120" name="TextBox 120"/>
          <p:cNvSpPr txBox="1"/>
          <p:nvPr/>
        </p:nvSpPr>
        <p:spPr>
          <a:xfrm>
            <a:off x="11987626" y="5777697"/>
            <a:ext cx="168462" cy="125892"/>
          </a:xfrm>
          <a:prstGeom prst="rect">
            <a:avLst/>
          </a:prstGeom>
        </p:spPr>
        <p:txBody>
          <a:bodyPr lIns="0" tIns="0" rIns="0" bIns="0" rtlCol="0" anchor="t">
            <a:spAutoFit/>
          </a:bodyPr>
          <a:lstStyle/>
          <a:p>
            <a:pPr algn="l">
              <a:lnSpc>
                <a:spcPts val="909"/>
              </a:lnSpc>
            </a:pPr>
            <a:r>
              <a:rPr lang="en-US" sz="649">
                <a:solidFill>
                  <a:srgbClr val="000000"/>
                </a:solidFill>
                <a:latin typeface="Arial"/>
                <a:ea typeface="Arial"/>
                <a:cs typeface="Arial"/>
                <a:sym typeface="Arial"/>
              </a:rPr>
              <a:t>12%</a:t>
            </a:r>
          </a:p>
        </p:txBody>
      </p:sp>
      <p:sp>
        <p:nvSpPr>
          <p:cNvPr id="121" name="TextBox 121"/>
          <p:cNvSpPr txBox="1"/>
          <p:nvPr/>
        </p:nvSpPr>
        <p:spPr>
          <a:xfrm>
            <a:off x="12571157" y="7168719"/>
            <a:ext cx="238661" cy="125892"/>
          </a:xfrm>
          <a:prstGeom prst="rect">
            <a:avLst/>
          </a:prstGeom>
        </p:spPr>
        <p:txBody>
          <a:bodyPr lIns="0" tIns="0" rIns="0" bIns="0" rtlCol="0" anchor="t">
            <a:spAutoFit/>
          </a:bodyPr>
          <a:lstStyle/>
          <a:p>
            <a:pPr algn="l">
              <a:lnSpc>
                <a:spcPts val="909"/>
              </a:lnSpc>
            </a:pPr>
            <a:r>
              <a:rPr lang="en-US" sz="649">
                <a:solidFill>
                  <a:srgbClr val="000000"/>
                </a:solidFill>
                <a:latin typeface="Arial"/>
                <a:ea typeface="Arial"/>
                <a:cs typeface="Arial"/>
                <a:sym typeface="Arial"/>
              </a:rPr>
              <a:t>20.1%</a:t>
            </a:r>
          </a:p>
        </p:txBody>
      </p:sp>
      <p:sp>
        <p:nvSpPr>
          <p:cNvPr id="122" name="TextBox 122"/>
          <p:cNvSpPr txBox="1"/>
          <p:nvPr/>
        </p:nvSpPr>
        <p:spPr>
          <a:xfrm>
            <a:off x="12884201" y="6091140"/>
            <a:ext cx="238661" cy="125892"/>
          </a:xfrm>
          <a:prstGeom prst="rect">
            <a:avLst/>
          </a:prstGeom>
        </p:spPr>
        <p:txBody>
          <a:bodyPr lIns="0" tIns="0" rIns="0" bIns="0" rtlCol="0" anchor="t">
            <a:spAutoFit/>
          </a:bodyPr>
          <a:lstStyle/>
          <a:p>
            <a:pPr algn="l">
              <a:lnSpc>
                <a:spcPts val="909"/>
              </a:lnSpc>
            </a:pPr>
            <a:r>
              <a:rPr lang="en-US" sz="649">
                <a:solidFill>
                  <a:srgbClr val="000000"/>
                </a:solidFill>
                <a:latin typeface="Arial"/>
                <a:ea typeface="Arial"/>
                <a:cs typeface="Arial"/>
                <a:sym typeface="Arial"/>
              </a:rPr>
              <a:t>32.6%</a:t>
            </a:r>
          </a:p>
        </p:txBody>
      </p:sp>
      <p:sp>
        <p:nvSpPr>
          <p:cNvPr id="123" name="TextBox 123"/>
          <p:cNvSpPr txBox="1"/>
          <p:nvPr/>
        </p:nvSpPr>
        <p:spPr>
          <a:xfrm>
            <a:off x="14037825" y="6549679"/>
            <a:ext cx="453854" cy="646403"/>
          </a:xfrm>
          <a:prstGeom prst="rect">
            <a:avLst/>
          </a:prstGeom>
        </p:spPr>
        <p:txBody>
          <a:bodyPr lIns="0" tIns="0" rIns="0" bIns="0" rtlCol="0" anchor="t">
            <a:spAutoFit/>
          </a:bodyPr>
          <a:lstStyle/>
          <a:p>
            <a:pPr algn="l">
              <a:lnSpc>
                <a:spcPts val="909"/>
              </a:lnSpc>
            </a:pPr>
            <a:r>
              <a:rPr lang="en-US" sz="649">
                <a:solidFill>
                  <a:srgbClr val="3C4043"/>
                </a:solidFill>
                <a:latin typeface="Arial"/>
                <a:ea typeface="Arial"/>
                <a:cs typeface="Arial"/>
                <a:sym typeface="Arial"/>
              </a:rPr>
              <a:t>Iran Bangladesh Nepal South Africa Others</a:t>
            </a:r>
          </a:p>
        </p:txBody>
      </p:sp>
      <p:sp>
        <p:nvSpPr>
          <p:cNvPr id="124" name="TextBox 124"/>
          <p:cNvSpPr txBox="1"/>
          <p:nvPr/>
        </p:nvSpPr>
        <p:spPr>
          <a:xfrm>
            <a:off x="14037825" y="5899039"/>
            <a:ext cx="350901" cy="646403"/>
          </a:xfrm>
          <a:prstGeom prst="rect">
            <a:avLst/>
          </a:prstGeom>
        </p:spPr>
        <p:txBody>
          <a:bodyPr lIns="0" tIns="0" rIns="0" bIns="0" rtlCol="0" anchor="t">
            <a:spAutoFit/>
          </a:bodyPr>
          <a:lstStyle/>
          <a:p>
            <a:pPr algn="l">
              <a:lnSpc>
                <a:spcPts val="909"/>
              </a:lnSpc>
            </a:pPr>
            <a:r>
              <a:rPr lang="en-US" sz="649">
                <a:solidFill>
                  <a:srgbClr val="3C4043"/>
                </a:solidFill>
                <a:latin typeface="Arial"/>
                <a:ea typeface="Arial"/>
                <a:cs typeface="Arial"/>
                <a:sym typeface="Arial"/>
              </a:rPr>
              <a:t>India Unknown Ghana Nigeria Pakistan</a:t>
            </a:r>
          </a:p>
        </p:txBody>
      </p:sp>
      <p:sp>
        <p:nvSpPr>
          <p:cNvPr id="125" name="AutoShape 125"/>
          <p:cNvSpPr/>
          <p:nvPr/>
        </p:nvSpPr>
        <p:spPr>
          <a:xfrm>
            <a:off x="2705235" y="2661774"/>
            <a:ext cx="6492240" cy="0"/>
          </a:xfrm>
          <a:prstGeom prst="line">
            <a:avLst/>
          </a:prstGeom>
          <a:ln w="38100" cap="flat">
            <a:solidFill>
              <a:srgbClr val="000000"/>
            </a:solidFill>
            <a:prstDash val="sysDash"/>
            <a:headEnd type="none" w="sm" len="sm"/>
            <a:tailEnd type="none" w="sm" len="sm"/>
          </a:ln>
        </p:spPr>
        <p:txBody>
          <a:bodyPr/>
          <a:lstStyle/>
          <a:p>
            <a:endParaRPr lang="en-US"/>
          </a:p>
        </p:txBody>
      </p:sp>
      <p:sp>
        <p:nvSpPr>
          <p:cNvPr id="126" name="TextBox 126"/>
          <p:cNvSpPr txBox="1"/>
          <p:nvPr/>
        </p:nvSpPr>
        <p:spPr>
          <a:xfrm>
            <a:off x="357866" y="2376705"/>
            <a:ext cx="2980677" cy="379040"/>
          </a:xfrm>
          <a:prstGeom prst="rect">
            <a:avLst/>
          </a:prstGeom>
        </p:spPr>
        <p:txBody>
          <a:bodyPr lIns="0" tIns="0" rIns="0" bIns="0" rtlCol="0" anchor="t">
            <a:spAutoFit/>
          </a:bodyPr>
          <a:lstStyle/>
          <a:p>
            <a:pPr algn="ctr">
              <a:lnSpc>
                <a:spcPts val="2578"/>
              </a:lnSpc>
              <a:spcBef>
                <a:spcPct val="0"/>
              </a:spcBef>
            </a:pPr>
            <a:r>
              <a:rPr lang="en-US" sz="2387">
                <a:solidFill>
                  <a:srgbClr val="000000"/>
                </a:solidFill>
                <a:latin typeface="Times New Roman"/>
                <a:ea typeface="Times New Roman"/>
                <a:cs typeface="Times New Roman"/>
                <a:sym typeface="Times New Roman"/>
              </a:rPr>
              <a:t>KPI</a:t>
            </a:r>
          </a:p>
        </p:txBody>
      </p:sp>
      <p:sp>
        <p:nvSpPr>
          <p:cNvPr id="127" name="AutoShape 127"/>
          <p:cNvSpPr/>
          <p:nvPr/>
        </p:nvSpPr>
        <p:spPr>
          <a:xfrm flipV="1">
            <a:off x="2705235" y="3459619"/>
            <a:ext cx="0" cy="4899353"/>
          </a:xfrm>
          <a:prstGeom prst="line">
            <a:avLst/>
          </a:prstGeom>
          <a:ln w="38100" cap="flat">
            <a:solidFill>
              <a:srgbClr val="000000"/>
            </a:solidFill>
            <a:prstDash val="solid"/>
            <a:headEnd type="none" w="sm" len="sm"/>
            <a:tailEnd type="triangle" w="lg" len="med"/>
          </a:ln>
        </p:spPr>
        <p:txBody>
          <a:bodyPr/>
          <a:lstStyle/>
          <a:p>
            <a:endParaRPr lang="en-US"/>
          </a:p>
        </p:txBody>
      </p:sp>
      <p:sp>
        <p:nvSpPr>
          <p:cNvPr id="128" name="TextBox 128"/>
          <p:cNvSpPr txBox="1"/>
          <p:nvPr/>
        </p:nvSpPr>
        <p:spPr>
          <a:xfrm>
            <a:off x="0" y="5669346"/>
            <a:ext cx="2980677" cy="379040"/>
          </a:xfrm>
          <a:prstGeom prst="rect">
            <a:avLst/>
          </a:prstGeom>
        </p:spPr>
        <p:txBody>
          <a:bodyPr lIns="0" tIns="0" rIns="0" bIns="0" rtlCol="0" anchor="t">
            <a:spAutoFit/>
          </a:bodyPr>
          <a:lstStyle/>
          <a:p>
            <a:pPr algn="ctr">
              <a:lnSpc>
                <a:spcPts val="2578"/>
              </a:lnSpc>
              <a:spcBef>
                <a:spcPct val="0"/>
              </a:spcBef>
            </a:pPr>
            <a:r>
              <a:rPr lang="en-US" sz="2387">
                <a:solidFill>
                  <a:srgbClr val="000000"/>
                </a:solidFill>
                <a:latin typeface="Times New Roman"/>
                <a:ea typeface="Times New Roman"/>
                <a:cs typeface="Times New Roman"/>
                <a:sym typeface="Times New Roman"/>
              </a:rPr>
              <a:t>Visualization</a:t>
            </a:r>
          </a:p>
        </p:txBody>
      </p:sp>
      <p:sp>
        <p:nvSpPr>
          <p:cNvPr id="129" name="AutoShape 129"/>
          <p:cNvSpPr/>
          <p:nvPr/>
        </p:nvSpPr>
        <p:spPr>
          <a:xfrm flipV="1">
            <a:off x="10125484" y="2338262"/>
            <a:ext cx="44048" cy="6173110"/>
          </a:xfrm>
          <a:prstGeom prst="line">
            <a:avLst/>
          </a:prstGeom>
          <a:ln w="38100" cap="flat">
            <a:solidFill>
              <a:srgbClr val="000000"/>
            </a:solidFill>
            <a:prstDash val="solid"/>
            <a:headEnd type="none" w="sm" len="sm"/>
            <a:tailEnd type="triangle" w="lg" len="med"/>
          </a:ln>
        </p:spPr>
        <p:txBody>
          <a:bodyPr/>
          <a:lstStyle/>
          <a:p>
            <a:endParaRPr lang="en-US"/>
          </a:p>
        </p:txBody>
      </p:sp>
    </p:spTree>
  </p:cSld>
  <p:clrMapOvr>
    <a:masterClrMapping/>
  </p:clrMapOvr>
  <p:transition spd="slow">
    <p:push dir="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2378966" y="3104788"/>
            <a:ext cx="12592602" cy="1283968"/>
          </a:xfrm>
          <a:prstGeom prst="rect">
            <a:avLst/>
          </a:prstGeom>
        </p:spPr>
        <p:txBody>
          <a:bodyPr lIns="0" tIns="0" rIns="0" bIns="0" rtlCol="0" anchor="t">
            <a:spAutoFit/>
          </a:bodyPr>
          <a:lstStyle/>
          <a:p>
            <a:pPr algn="ctr">
              <a:lnSpc>
                <a:spcPts val="8639"/>
              </a:lnSpc>
            </a:pPr>
            <a:r>
              <a:rPr lang="en-US" sz="7999" b="1">
                <a:solidFill>
                  <a:srgbClr val="222222"/>
                </a:solidFill>
                <a:latin typeface="Times New Roman Bold"/>
                <a:ea typeface="Times New Roman Bold"/>
                <a:cs typeface="Times New Roman Bold"/>
                <a:sym typeface="Times New Roman Bold"/>
              </a:rPr>
              <a:t>Insight Summary</a:t>
            </a:r>
          </a:p>
        </p:txBody>
      </p:sp>
      <p:sp>
        <p:nvSpPr>
          <p:cNvPr id="4" name="TextBox 4"/>
          <p:cNvSpPr txBox="1"/>
          <p:nvPr/>
        </p:nvSpPr>
        <p:spPr>
          <a:xfrm>
            <a:off x="0" y="4854321"/>
            <a:ext cx="18288000" cy="1309244"/>
          </a:xfrm>
          <a:prstGeom prst="rect">
            <a:avLst/>
          </a:prstGeom>
        </p:spPr>
        <p:txBody>
          <a:bodyPr lIns="0" tIns="0" rIns="0" bIns="0" rtlCol="0" anchor="t">
            <a:spAutoFit/>
          </a:bodyPr>
          <a:lstStyle/>
          <a:p>
            <a:pPr algn="ctr">
              <a:lnSpc>
                <a:spcPts val="5011"/>
              </a:lnSpc>
              <a:spcBef>
                <a:spcPct val="0"/>
              </a:spcBef>
            </a:pPr>
            <a:r>
              <a:rPr lang="en-US" sz="3579">
                <a:solidFill>
                  <a:srgbClr val="222222"/>
                </a:solidFill>
                <a:latin typeface="Times New Roman"/>
                <a:ea typeface="Times New Roman"/>
                <a:cs typeface="Times New Roman"/>
                <a:sym typeface="Times New Roman"/>
              </a:rPr>
              <a:t>This report provides a comprehensive overview of our recent campaign performance, highlighting key metrics,trends,and actionable insights </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US"/>
          </a:p>
        </p:txBody>
      </p:sp>
      <p:sp>
        <p:nvSpPr>
          <p:cNvPr id="3" name="Freeform 3"/>
          <p:cNvSpPr/>
          <p:nvPr/>
        </p:nvSpPr>
        <p:spPr>
          <a:xfrm>
            <a:off x="1524908" y="1572060"/>
            <a:ext cx="15238184" cy="2038107"/>
          </a:xfrm>
          <a:custGeom>
            <a:avLst/>
            <a:gdLst/>
            <a:ahLst/>
            <a:cxnLst/>
            <a:rect l="l" t="t" r="r" b="b"/>
            <a:pathLst>
              <a:path w="15238184" h="2038107">
                <a:moveTo>
                  <a:pt x="0" y="0"/>
                </a:moveTo>
                <a:lnTo>
                  <a:pt x="15238184" y="0"/>
                </a:lnTo>
                <a:lnTo>
                  <a:pt x="15238184" y="2038108"/>
                </a:lnTo>
                <a:lnTo>
                  <a:pt x="0" y="2038108"/>
                </a:lnTo>
                <a:lnTo>
                  <a:pt x="0" y="0"/>
                </a:lnTo>
                <a:close/>
              </a:path>
            </a:pathLst>
          </a:custGeom>
          <a:blipFill>
            <a:blip r:embed="rId3"/>
            <a:stretch>
              <a:fillRect/>
            </a:stretch>
          </a:blipFill>
        </p:spPr>
        <p:txBody>
          <a:bodyPr/>
          <a:lstStyle/>
          <a:p>
            <a:endParaRPr lang="en-US"/>
          </a:p>
        </p:txBody>
      </p:sp>
      <p:sp>
        <p:nvSpPr>
          <p:cNvPr id="4" name="TextBox 4"/>
          <p:cNvSpPr txBox="1"/>
          <p:nvPr/>
        </p:nvSpPr>
        <p:spPr>
          <a:xfrm>
            <a:off x="1524908" y="4018407"/>
            <a:ext cx="3508957" cy="1562999"/>
          </a:xfrm>
          <a:prstGeom prst="rect">
            <a:avLst/>
          </a:prstGeom>
        </p:spPr>
        <p:txBody>
          <a:bodyPr lIns="0" tIns="0" rIns="0" bIns="0" rtlCol="0" anchor="t">
            <a:spAutoFit/>
          </a:bodyPr>
          <a:lstStyle/>
          <a:p>
            <a:pPr algn="ctr">
              <a:lnSpc>
                <a:spcPts val="3894"/>
              </a:lnSpc>
              <a:spcBef>
                <a:spcPct val="0"/>
              </a:spcBef>
            </a:pPr>
            <a:r>
              <a:rPr lang="en-US" sz="3605" b="1">
                <a:solidFill>
                  <a:srgbClr val="000000"/>
                </a:solidFill>
                <a:latin typeface="Times New Roman Bold"/>
                <a:ea typeface="Times New Roman Bold"/>
                <a:cs typeface="Times New Roman Bold"/>
                <a:sym typeface="Times New Roman Bold"/>
              </a:rPr>
              <a:t>Record Counts</a:t>
            </a:r>
            <a:r>
              <a:rPr lang="en-US" sz="3605">
                <a:solidFill>
                  <a:srgbClr val="000000"/>
                </a:solidFill>
                <a:latin typeface="Times New Roman"/>
                <a:ea typeface="Times New Roman"/>
                <a:cs typeface="Times New Roman"/>
                <a:sym typeface="Times New Roman"/>
              </a:rPr>
              <a:t>: Total Number of record reached</a:t>
            </a:r>
          </a:p>
        </p:txBody>
      </p:sp>
      <p:sp>
        <p:nvSpPr>
          <p:cNvPr id="5" name="TextBox 5"/>
          <p:cNvSpPr txBox="1"/>
          <p:nvPr/>
        </p:nvSpPr>
        <p:spPr>
          <a:xfrm>
            <a:off x="5948265" y="4018407"/>
            <a:ext cx="3195735" cy="1772818"/>
          </a:xfrm>
          <a:prstGeom prst="rect">
            <a:avLst/>
          </a:prstGeom>
        </p:spPr>
        <p:txBody>
          <a:bodyPr lIns="0" tIns="0" rIns="0" bIns="0" rtlCol="0" anchor="t">
            <a:spAutoFit/>
          </a:bodyPr>
          <a:lstStyle/>
          <a:p>
            <a:pPr algn="ctr">
              <a:lnSpc>
                <a:spcPts val="3350"/>
              </a:lnSpc>
              <a:spcBef>
                <a:spcPct val="0"/>
              </a:spcBef>
            </a:pPr>
            <a:r>
              <a:rPr lang="en-US" sz="3101" b="1">
                <a:solidFill>
                  <a:srgbClr val="000000"/>
                </a:solidFill>
                <a:latin typeface="Times New Roman Bold"/>
                <a:ea typeface="Times New Roman Bold"/>
                <a:cs typeface="Times New Roman Bold"/>
                <a:sym typeface="Times New Roman Bold"/>
              </a:rPr>
              <a:t>Total connected Calls:</a:t>
            </a:r>
            <a:r>
              <a:rPr lang="en-US" sz="3101">
                <a:solidFill>
                  <a:srgbClr val="000000"/>
                </a:solidFill>
                <a:latin typeface="Times New Roman"/>
                <a:ea typeface="Times New Roman"/>
                <a:cs typeface="Times New Roman"/>
                <a:sym typeface="Times New Roman"/>
              </a:rPr>
              <a:t> Successful  Number of Connection made</a:t>
            </a:r>
          </a:p>
        </p:txBody>
      </p:sp>
      <p:sp>
        <p:nvSpPr>
          <p:cNvPr id="6" name="TextBox 6"/>
          <p:cNvSpPr txBox="1"/>
          <p:nvPr/>
        </p:nvSpPr>
        <p:spPr>
          <a:xfrm>
            <a:off x="10061038" y="4018407"/>
            <a:ext cx="3305648" cy="2056157"/>
          </a:xfrm>
          <a:prstGeom prst="rect">
            <a:avLst/>
          </a:prstGeom>
        </p:spPr>
        <p:txBody>
          <a:bodyPr lIns="0" tIns="0" rIns="0" bIns="0" rtlCol="0" anchor="t">
            <a:spAutoFit/>
          </a:bodyPr>
          <a:lstStyle/>
          <a:p>
            <a:pPr algn="ctr">
              <a:lnSpc>
                <a:spcPts val="3894"/>
              </a:lnSpc>
              <a:spcBef>
                <a:spcPct val="0"/>
              </a:spcBef>
            </a:pPr>
            <a:r>
              <a:rPr lang="en-US" sz="3605" b="1">
                <a:solidFill>
                  <a:srgbClr val="000000"/>
                </a:solidFill>
                <a:latin typeface="Times New Roman Bold"/>
                <a:ea typeface="Times New Roman Bold"/>
                <a:cs typeface="Times New Roman Bold"/>
                <a:sym typeface="Times New Roman Bold"/>
              </a:rPr>
              <a:t>Disconnected</a:t>
            </a:r>
            <a:r>
              <a:rPr lang="en-US" sz="3605">
                <a:solidFill>
                  <a:srgbClr val="000000"/>
                </a:solidFill>
                <a:latin typeface="Times New Roman"/>
                <a:ea typeface="Times New Roman"/>
                <a:cs typeface="Times New Roman"/>
                <a:sym typeface="Times New Roman"/>
              </a:rPr>
              <a:t> </a:t>
            </a:r>
            <a:r>
              <a:rPr lang="en-US" sz="3605" b="1">
                <a:solidFill>
                  <a:srgbClr val="000000"/>
                </a:solidFill>
                <a:latin typeface="Times New Roman Bold"/>
                <a:ea typeface="Times New Roman Bold"/>
                <a:cs typeface="Times New Roman Bold"/>
                <a:sym typeface="Times New Roman Bold"/>
              </a:rPr>
              <a:t>Calls</a:t>
            </a:r>
            <a:r>
              <a:rPr lang="en-US" sz="3605">
                <a:solidFill>
                  <a:srgbClr val="000000"/>
                </a:solidFill>
                <a:latin typeface="Times New Roman"/>
                <a:ea typeface="Times New Roman"/>
                <a:cs typeface="Times New Roman"/>
                <a:sym typeface="Times New Roman"/>
              </a:rPr>
              <a:t>: Calls that resulted in disconnection</a:t>
            </a:r>
          </a:p>
        </p:txBody>
      </p:sp>
      <p:sp>
        <p:nvSpPr>
          <p:cNvPr id="7" name="TextBox 7"/>
          <p:cNvSpPr txBox="1"/>
          <p:nvPr/>
        </p:nvSpPr>
        <p:spPr>
          <a:xfrm>
            <a:off x="13820777" y="4018407"/>
            <a:ext cx="3146786" cy="1772818"/>
          </a:xfrm>
          <a:prstGeom prst="rect">
            <a:avLst/>
          </a:prstGeom>
        </p:spPr>
        <p:txBody>
          <a:bodyPr lIns="0" tIns="0" rIns="0" bIns="0" rtlCol="0" anchor="t">
            <a:spAutoFit/>
          </a:bodyPr>
          <a:lstStyle/>
          <a:p>
            <a:pPr algn="ctr">
              <a:lnSpc>
                <a:spcPts val="3350"/>
              </a:lnSpc>
            </a:pPr>
            <a:r>
              <a:rPr lang="en-US" sz="3101" b="1">
                <a:solidFill>
                  <a:srgbClr val="000000"/>
                </a:solidFill>
                <a:latin typeface="Times New Roman Bold"/>
                <a:ea typeface="Times New Roman Bold"/>
                <a:cs typeface="Times New Roman Bold"/>
                <a:sym typeface="Times New Roman Bold"/>
              </a:rPr>
              <a:t>Connectivity Rate:</a:t>
            </a:r>
          </a:p>
          <a:p>
            <a:pPr algn="ctr">
              <a:lnSpc>
                <a:spcPts val="3350"/>
              </a:lnSpc>
              <a:spcBef>
                <a:spcPct val="0"/>
              </a:spcBef>
            </a:pPr>
            <a:r>
              <a:rPr lang="en-US" sz="3101">
                <a:solidFill>
                  <a:srgbClr val="000000"/>
                </a:solidFill>
                <a:latin typeface="Times New Roman"/>
                <a:ea typeface="Times New Roman"/>
                <a:cs typeface="Times New Roman"/>
                <a:sym typeface="Times New Roman"/>
              </a:rPr>
              <a:t>Handled calls that resulted in connection</a:t>
            </a:r>
          </a:p>
        </p:txBody>
      </p:sp>
    </p:spTree>
  </p:cSld>
  <p:clrMapOvr>
    <a:masterClrMapping/>
  </p:clrMapOvr>
  <p:transition spd="slow">
    <p:push dir="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US"/>
          </a:p>
        </p:txBody>
      </p:sp>
      <p:sp>
        <p:nvSpPr>
          <p:cNvPr id="3" name="Freeform 3"/>
          <p:cNvSpPr/>
          <p:nvPr/>
        </p:nvSpPr>
        <p:spPr>
          <a:xfrm>
            <a:off x="4664762" y="2323250"/>
            <a:ext cx="8958476" cy="5789415"/>
          </a:xfrm>
          <a:custGeom>
            <a:avLst/>
            <a:gdLst/>
            <a:ahLst/>
            <a:cxnLst/>
            <a:rect l="l" t="t" r="r" b="b"/>
            <a:pathLst>
              <a:path w="8958476" h="5789415">
                <a:moveTo>
                  <a:pt x="0" y="0"/>
                </a:moveTo>
                <a:lnTo>
                  <a:pt x="8958476" y="0"/>
                </a:lnTo>
                <a:lnTo>
                  <a:pt x="8958476" y="5789415"/>
                </a:lnTo>
                <a:lnTo>
                  <a:pt x="0" y="5789415"/>
                </a:lnTo>
                <a:lnTo>
                  <a:pt x="0" y="0"/>
                </a:lnTo>
                <a:close/>
              </a:path>
            </a:pathLst>
          </a:custGeom>
          <a:blipFill>
            <a:blip r:embed="rId3"/>
            <a:stretch>
              <a:fillRect/>
            </a:stretch>
          </a:blipFill>
        </p:spPr>
        <p:txBody>
          <a:bodyPr/>
          <a:lstStyle/>
          <a:p>
            <a:endParaRPr lang="en-US"/>
          </a:p>
        </p:txBody>
      </p:sp>
      <p:sp>
        <p:nvSpPr>
          <p:cNvPr id="4" name="TextBox 4"/>
          <p:cNvSpPr txBox="1"/>
          <p:nvPr/>
        </p:nvSpPr>
        <p:spPr>
          <a:xfrm>
            <a:off x="680696" y="1260642"/>
            <a:ext cx="6932489" cy="1062608"/>
          </a:xfrm>
          <a:prstGeom prst="rect">
            <a:avLst/>
          </a:prstGeom>
        </p:spPr>
        <p:txBody>
          <a:bodyPr lIns="0" tIns="0" rIns="0" bIns="0" rtlCol="0" anchor="t">
            <a:spAutoFit/>
          </a:bodyPr>
          <a:lstStyle/>
          <a:p>
            <a:pPr algn="l">
              <a:lnSpc>
                <a:spcPts val="7127"/>
              </a:lnSpc>
            </a:pPr>
            <a:r>
              <a:rPr lang="en-US" sz="6599" b="1">
                <a:solidFill>
                  <a:srgbClr val="222222"/>
                </a:solidFill>
                <a:latin typeface="Times New Roman Bold"/>
                <a:ea typeface="Times New Roman Bold"/>
                <a:cs typeface="Times New Roman Bold"/>
                <a:sym typeface="Times New Roman Bold"/>
              </a:rPr>
              <a:t>Call Rate</a:t>
            </a:r>
          </a:p>
        </p:txBody>
      </p:sp>
      <p:sp>
        <p:nvSpPr>
          <p:cNvPr id="5" name="TextBox 5"/>
          <p:cNvSpPr txBox="1"/>
          <p:nvPr/>
        </p:nvSpPr>
        <p:spPr>
          <a:xfrm>
            <a:off x="2318342" y="8500773"/>
            <a:ext cx="12733850" cy="498218"/>
          </a:xfrm>
          <a:prstGeom prst="rect">
            <a:avLst/>
          </a:prstGeom>
        </p:spPr>
        <p:txBody>
          <a:bodyPr lIns="0" tIns="0" rIns="0" bIns="0" rtlCol="0" anchor="t">
            <a:spAutoFit/>
          </a:bodyPr>
          <a:lstStyle/>
          <a:p>
            <a:pPr algn="ctr">
              <a:lnSpc>
                <a:spcPts val="4039"/>
              </a:lnSpc>
              <a:spcBef>
                <a:spcPct val="0"/>
              </a:spcBef>
            </a:pPr>
            <a:r>
              <a:rPr lang="en-US" sz="2885" i="1">
                <a:solidFill>
                  <a:srgbClr val="222222"/>
                </a:solidFill>
                <a:latin typeface="Arial Italics"/>
                <a:ea typeface="Arial Italics"/>
                <a:cs typeface="Arial Italics"/>
                <a:sym typeface="Arial Italics"/>
              </a:rPr>
              <a:t>High rate of unsuccessful calls ⟶ A low overall success rate  </a:t>
            </a:r>
          </a:p>
        </p:txBody>
      </p:sp>
    </p:spTree>
  </p:cSld>
  <p:clrMapOvr>
    <a:masterClrMapping/>
  </p:clrMapOvr>
  <p:transition spd="slow">
    <p:push dir="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9452206" y="1556026"/>
            <a:ext cx="6932489" cy="831723"/>
          </a:xfrm>
          <a:prstGeom prst="rect">
            <a:avLst/>
          </a:prstGeom>
        </p:spPr>
        <p:txBody>
          <a:bodyPr lIns="0" tIns="0" rIns="0" bIns="0" rtlCol="0" anchor="t">
            <a:spAutoFit/>
          </a:bodyPr>
          <a:lstStyle/>
          <a:p>
            <a:pPr algn="l">
              <a:lnSpc>
                <a:spcPts val="5615"/>
              </a:lnSpc>
            </a:pPr>
            <a:r>
              <a:rPr lang="en-US" sz="5199" b="1">
                <a:solidFill>
                  <a:srgbClr val="222222"/>
                </a:solidFill>
                <a:latin typeface="Times New Roman Bold"/>
                <a:ea typeface="Times New Roman Bold"/>
                <a:cs typeface="Times New Roman Bold"/>
                <a:sym typeface="Times New Roman Bold"/>
              </a:rPr>
              <a:t>OUTLINE</a:t>
            </a:r>
          </a:p>
        </p:txBody>
      </p:sp>
      <p:sp>
        <p:nvSpPr>
          <p:cNvPr id="4" name="TextBox 4"/>
          <p:cNvSpPr txBox="1"/>
          <p:nvPr/>
        </p:nvSpPr>
        <p:spPr>
          <a:xfrm>
            <a:off x="9452206" y="3292603"/>
            <a:ext cx="7807094" cy="4456193"/>
          </a:xfrm>
          <a:prstGeom prst="rect">
            <a:avLst/>
          </a:prstGeom>
        </p:spPr>
        <p:txBody>
          <a:bodyPr lIns="0" tIns="0" rIns="0" bIns="0" rtlCol="0" anchor="t">
            <a:spAutoFit/>
          </a:bodyPr>
          <a:lstStyle/>
          <a:p>
            <a:pPr algn="l">
              <a:lnSpc>
                <a:spcPts val="5811"/>
              </a:lnSpc>
            </a:pPr>
            <a:r>
              <a:rPr lang="en-US" sz="4151">
                <a:solidFill>
                  <a:srgbClr val="222222"/>
                </a:solidFill>
                <a:latin typeface="Times New Roman"/>
                <a:ea typeface="Times New Roman"/>
                <a:cs typeface="Times New Roman"/>
                <a:sym typeface="Times New Roman"/>
              </a:rPr>
              <a:t>Part 1 : SQL Scripts for Validation</a:t>
            </a:r>
          </a:p>
          <a:p>
            <a:pPr algn="l">
              <a:lnSpc>
                <a:spcPts val="5811"/>
              </a:lnSpc>
            </a:pPr>
            <a:r>
              <a:rPr lang="en-US" sz="4151">
                <a:solidFill>
                  <a:srgbClr val="222222"/>
                </a:solidFill>
                <a:latin typeface="Times New Roman"/>
                <a:ea typeface="Times New Roman"/>
                <a:cs typeface="Times New Roman"/>
                <a:sym typeface="Times New Roman"/>
              </a:rPr>
              <a:t>Part 2: Data Validation Report</a:t>
            </a:r>
          </a:p>
          <a:p>
            <a:pPr algn="l">
              <a:lnSpc>
                <a:spcPts val="5811"/>
              </a:lnSpc>
            </a:pPr>
            <a:r>
              <a:rPr lang="en-US" sz="4151">
                <a:solidFill>
                  <a:srgbClr val="222222"/>
                </a:solidFill>
                <a:latin typeface="Times New Roman"/>
                <a:ea typeface="Times New Roman"/>
                <a:cs typeface="Times New Roman"/>
                <a:sym typeface="Times New Roman"/>
              </a:rPr>
              <a:t>Part 3: Visual Representations</a:t>
            </a:r>
          </a:p>
          <a:p>
            <a:pPr algn="l">
              <a:lnSpc>
                <a:spcPts val="5811"/>
              </a:lnSpc>
            </a:pPr>
            <a:r>
              <a:rPr lang="en-US" sz="4151">
                <a:solidFill>
                  <a:srgbClr val="222222"/>
                </a:solidFill>
                <a:latin typeface="Times New Roman"/>
                <a:ea typeface="Times New Roman"/>
                <a:cs typeface="Times New Roman"/>
                <a:sym typeface="Times New Roman"/>
              </a:rPr>
              <a:t>Part 4 : Insight Summary</a:t>
            </a:r>
          </a:p>
          <a:p>
            <a:pPr algn="l">
              <a:lnSpc>
                <a:spcPts val="5811"/>
              </a:lnSpc>
            </a:pPr>
            <a:r>
              <a:rPr lang="en-US" sz="4151">
                <a:solidFill>
                  <a:srgbClr val="222222"/>
                </a:solidFill>
                <a:latin typeface="Times New Roman"/>
                <a:ea typeface="Times New Roman"/>
                <a:cs typeface="Times New Roman"/>
                <a:sym typeface="Times New Roman"/>
              </a:rPr>
              <a:t>Part 5: Recommendation and Conclusion</a:t>
            </a:r>
          </a:p>
        </p:txBody>
      </p:sp>
      <p:grpSp>
        <p:nvGrpSpPr>
          <p:cNvPr id="5" name="Group 5"/>
          <p:cNvGrpSpPr/>
          <p:nvPr/>
        </p:nvGrpSpPr>
        <p:grpSpPr>
          <a:xfrm>
            <a:off x="-3176364" y="-596375"/>
            <a:ext cx="11434126" cy="11479749"/>
            <a:chOff x="0" y="0"/>
            <a:chExt cx="809570" cy="812800"/>
          </a:xfrm>
        </p:grpSpPr>
        <p:sp>
          <p:nvSpPr>
            <p:cNvPr id="6" name="Freeform 6"/>
            <p:cNvSpPr/>
            <p:nvPr/>
          </p:nvSpPr>
          <p:spPr>
            <a:xfrm>
              <a:off x="0" y="0"/>
              <a:ext cx="809570" cy="812800"/>
            </a:xfrm>
            <a:custGeom>
              <a:avLst/>
              <a:gdLst/>
              <a:ahLst/>
              <a:cxnLst/>
              <a:rect l="l" t="t" r="r" b="b"/>
              <a:pathLst>
                <a:path w="809570" h="812800">
                  <a:moveTo>
                    <a:pt x="404785" y="0"/>
                  </a:moveTo>
                  <a:cubicBezTo>
                    <a:pt x="181228" y="0"/>
                    <a:pt x="0" y="181951"/>
                    <a:pt x="0" y="406400"/>
                  </a:cubicBezTo>
                  <a:cubicBezTo>
                    <a:pt x="0" y="630849"/>
                    <a:pt x="181228" y="812800"/>
                    <a:pt x="404785" y="812800"/>
                  </a:cubicBezTo>
                  <a:cubicBezTo>
                    <a:pt x="628341" y="812800"/>
                    <a:pt x="809570" y="630849"/>
                    <a:pt x="809570" y="406400"/>
                  </a:cubicBezTo>
                  <a:cubicBezTo>
                    <a:pt x="809570" y="181951"/>
                    <a:pt x="628341" y="0"/>
                    <a:pt x="404785" y="0"/>
                  </a:cubicBezTo>
                  <a:close/>
                </a:path>
              </a:pathLst>
            </a:custGeom>
            <a:blipFill>
              <a:blip r:embed="rId3"/>
              <a:stretch>
                <a:fillRect l="-25205" r="-25205"/>
              </a:stretch>
            </a:blipFill>
            <a:ln cap="sq">
              <a:noFill/>
              <a:prstDash val="solid"/>
              <a:miter/>
            </a:ln>
          </p:spPr>
          <p:txBody>
            <a:bodyPr/>
            <a:lstStyle/>
            <a:p>
              <a:endParaRPr lang="en-US"/>
            </a:p>
          </p:txBody>
        </p:sp>
      </p:grpSp>
    </p:spTree>
  </p:cSld>
  <p:clrMapOvr>
    <a:masterClrMapping/>
  </p:clrMapOvr>
  <p:transition spd="slow">
    <p:push dir="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US"/>
          </a:p>
        </p:txBody>
      </p:sp>
      <p:sp>
        <p:nvSpPr>
          <p:cNvPr id="3" name="Freeform 3"/>
          <p:cNvSpPr/>
          <p:nvPr/>
        </p:nvSpPr>
        <p:spPr>
          <a:xfrm>
            <a:off x="4511712" y="2028469"/>
            <a:ext cx="8568569" cy="5787148"/>
          </a:xfrm>
          <a:custGeom>
            <a:avLst/>
            <a:gdLst/>
            <a:ahLst/>
            <a:cxnLst/>
            <a:rect l="l" t="t" r="r" b="b"/>
            <a:pathLst>
              <a:path w="8568569" h="5787148">
                <a:moveTo>
                  <a:pt x="0" y="0"/>
                </a:moveTo>
                <a:lnTo>
                  <a:pt x="8568568" y="0"/>
                </a:lnTo>
                <a:lnTo>
                  <a:pt x="8568568" y="5787148"/>
                </a:lnTo>
                <a:lnTo>
                  <a:pt x="0" y="5787148"/>
                </a:lnTo>
                <a:lnTo>
                  <a:pt x="0" y="0"/>
                </a:lnTo>
                <a:close/>
              </a:path>
            </a:pathLst>
          </a:custGeom>
          <a:blipFill>
            <a:blip r:embed="rId3"/>
            <a:stretch>
              <a:fillRect/>
            </a:stretch>
          </a:blipFill>
        </p:spPr>
        <p:txBody>
          <a:bodyPr/>
          <a:lstStyle/>
          <a:p>
            <a:endParaRPr lang="en-US"/>
          </a:p>
        </p:txBody>
      </p:sp>
      <p:sp>
        <p:nvSpPr>
          <p:cNvPr id="4" name="TextBox 4"/>
          <p:cNvSpPr txBox="1"/>
          <p:nvPr/>
        </p:nvSpPr>
        <p:spPr>
          <a:xfrm>
            <a:off x="647517" y="711152"/>
            <a:ext cx="9856861" cy="969264"/>
          </a:xfrm>
          <a:prstGeom prst="rect">
            <a:avLst/>
          </a:prstGeom>
        </p:spPr>
        <p:txBody>
          <a:bodyPr lIns="0" tIns="0" rIns="0" bIns="0" rtlCol="0" anchor="t">
            <a:spAutoFit/>
          </a:bodyPr>
          <a:lstStyle/>
          <a:p>
            <a:pPr algn="l">
              <a:lnSpc>
                <a:spcPts val="6587"/>
              </a:lnSpc>
            </a:pPr>
            <a:r>
              <a:rPr lang="en-US" sz="6099" b="1">
                <a:solidFill>
                  <a:srgbClr val="222222"/>
                </a:solidFill>
                <a:latin typeface="Times New Roman Bold"/>
                <a:ea typeface="Times New Roman Bold"/>
                <a:cs typeface="Times New Roman Bold"/>
                <a:sym typeface="Times New Roman Bold"/>
              </a:rPr>
              <a:t>Connected Call Distribution</a:t>
            </a:r>
          </a:p>
        </p:txBody>
      </p:sp>
      <p:sp>
        <p:nvSpPr>
          <p:cNvPr id="5" name="TextBox 5"/>
          <p:cNvSpPr txBox="1"/>
          <p:nvPr/>
        </p:nvSpPr>
        <p:spPr>
          <a:xfrm>
            <a:off x="7258527" y="8437499"/>
            <a:ext cx="3074938" cy="498218"/>
          </a:xfrm>
          <a:prstGeom prst="rect">
            <a:avLst/>
          </a:prstGeom>
        </p:spPr>
        <p:txBody>
          <a:bodyPr lIns="0" tIns="0" rIns="0" bIns="0" rtlCol="0" anchor="t">
            <a:spAutoFit/>
          </a:bodyPr>
          <a:lstStyle/>
          <a:p>
            <a:pPr algn="ctr">
              <a:lnSpc>
                <a:spcPts val="4039"/>
              </a:lnSpc>
              <a:spcBef>
                <a:spcPct val="0"/>
              </a:spcBef>
            </a:pPr>
            <a:r>
              <a:rPr lang="en-US" sz="2885" i="1">
                <a:solidFill>
                  <a:srgbClr val="222222"/>
                </a:solidFill>
                <a:latin typeface="Arial Italics"/>
                <a:ea typeface="Arial Italics"/>
                <a:cs typeface="Arial Italics"/>
                <a:sym typeface="Arial Italics"/>
              </a:rPr>
              <a:t>Highest rate : India</a:t>
            </a:r>
          </a:p>
        </p:txBody>
      </p:sp>
    </p:spTree>
  </p:cSld>
  <p:clrMapOvr>
    <a:masterClrMapping/>
  </p:clrMapOvr>
  <p:transition spd="slow">
    <p:push dir="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US"/>
          </a:p>
        </p:txBody>
      </p:sp>
      <p:sp>
        <p:nvSpPr>
          <p:cNvPr id="3" name="Freeform 3"/>
          <p:cNvSpPr/>
          <p:nvPr/>
        </p:nvSpPr>
        <p:spPr>
          <a:xfrm>
            <a:off x="3493371" y="2162793"/>
            <a:ext cx="11301259" cy="5961414"/>
          </a:xfrm>
          <a:custGeom>
            <a:avLst/>
            <a:gdLst/>
            <a:ahLst/>
            <a:cxnLst/>
            <a:rect l="l" t="t" r="r" b="b"/>
            <a:pathLst>
              <a:path w="11301259" h="5961414">
                <a:moveTo>
                  <a:pt x="0" y="0"/>
                </a:moveTo>
                <a:lnTo>
                  <a:pt x="11301258" y="0"/>
                </a:lnTo>
                <a:lnTo>
                  <a:pt x="11301258" y="5961414"/>
                </a:lnTo>
                <a:lnTo>
                  <a:pt x="0" y="5961414"/>
                </a:lnTo>
                <a:lnTo>
                  <a:pt x="0" y="0"/>
                </a:lnTo>
                <a:close/>
              </a:path>
            </a:pathLst>
          </a:custGeom>
          <a:blipFill>
            <a:blip r:embed="rId3"/>
            <a:stretch>
              <a:fillRect/>
            </a:stretch>
          </a:blipFill>
        </p:spPr>
        <p:txBody>
          <a:bodyPr/>
          <a:lstStyle/>
          <a:p>
            <a:endParaRPr lang="en-US"/>
          </a:p>
        </p:txBody>
      </p:sp>
      <p:sp>
        <p:nvSpPr>
          <p:cNvPr id="4" name="TextBox 4"/>
          <p:cNvSpPr txBox="1"/>
          <p:nvPr/>
        </p:nvSpPr>
        <p:spPr>
          <a:xfrm>
            <a:off x="5707782" y="8225104"/>
            <a:ext cx="6872436" cy="1033196"/>
          </a:xfrm>
          <a:prstGeom prst="rect">
            <a:avLst/>
          </a:prstGeom>
        </p:spPr>
        <p:txBody>
          <a:bodyPr lIns="0" tIns="0" rIns="0" bIns="0" rtlCol="0" anchor="t">
            <a:spAutoFit/>
          </a:bodyPr>
          <a:lstStyle/>
          <a:p>
            <a:pPr algn="ctr">
              <a:lnSpc>
                <a:spcPts val="3945"/>
              </a:lnSpc>
            </a:pPr>
            <a:r>
              <a:rPr lang="en-US" sz="2879" i="1">
                <a:solidFill>
                  <a:srgbClr val="000000"/>
                </a:solidFill>
                <a:latin typeface="Times New Roman Italics"/>
                <a:ea typeface="Times New Roman Italics"/>
                <a:cs typeface="Times New Roman Italics"/>
                <a:sym typeface="Times New Roman Italics"/>
              </a:rPr>
              <a:t>Some Campaign achieved higher connectivity </a:t>
            </a:r>
          </a:p>
          <a:p>
            <a:pPr algn="ctr">
              <a:lnSpc>
                <a:spcPts val="3945"/>
              </a:lnSpc>
              <a:spcBef>
                <a:spcPct val="0"/>
              </a:spcBef>
            </a:pPr>
            <a:r>
              <a:rPr lang="en-US" sz="2879" i="1">
                <a:solidFill>
                  <a:srgbClr val="000000"/>
                </a:solidFill>
                <a:latin typeface="Times New Roman Italics"/>
                <a:ea typeface="Times New Roman Italics"/>
                <a:cs typeface="Times New Roman Italics"/>
                <a:sym typeface="Times New Roman Italics"/>
              </a:rPr>
              <a:t>Some almost unanswered</a:t>
            </a:r>
          </a:p>
        </p:txBody>
      </p:sp>
      <p:sp>
        <p:nvSpPr>
          <p:cNvPr id="5" name="TextBox 5"/>
          <p:cNvSpPr txBox="1"/>
          <p:nvPr/>
        </p:nvSpPr>
        <p:spPr>
          <a:xfrm>
            <a:off x="429950" y="687762"/>
            <a:ext cx="12949451" cy="1265481"/>
          </a:xfrm>
          <a:prstGeom prst="rect">
            <a:avLst/>
          </a:prstGeom>
        </p:spPr>
        <p:txBody>
          <a:bodyPr lIns="0" tIns="0" rIns="0" bIns="0" rtlCol="0" anchor="t">
            <a:spAutoFit/>
          </a:bodyPr>
          <a:lstStyle/>
          <a:p>
            <a:pPr algn="ctr">
              <a:lnSpc>
                <a:spcPts val="9151"/>
              </a:lnSpc>
              <a:spcBef>
                <a:spcPct val="0"/>
              </a:spcBef>
            </a:pPr>
            <a:r>
              <a:rPr lang="en-US" sz="6679" b="1">
                <a:solidFill>
                  <a:srgbClr val="000000"/>
                </a:solidFill>
                <a:latin typeface="Times New Roman Bold"/>
                <a:ea typeface="Times New Roman Bold"/>
                <a:cs typeface="Times New Roman Bold"/>
                <a:sym typeface="Times New Roman Bold"/>
              </a:rPr>
              <a:t>Campaign Outcome Comparison</a:t>
            </a:r>
          </a:p>
        </p:txBody>
      </p:sp>
    </p:spTree>
  </p:cSld>
  <p:clrMapOvr>
    <a:masterClrMapping/>
  </p:clrMapOvr>
  <p:transition spd="slow">
    <p:push dir="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1378703" y="4468178"/>
            <a:ext cx="15530595" cy="1283968"/>
          </a:xfrm>
          <a:prstGeom prst="rect">
            <a:avLst/>
          </a:prstGeom>
        </p:spPr>
        <p:txBody>
          <a:bodyPr lIns="0" tIns="0" rIns="0" bIns="0" rtlCol="0" anchor="t">
            <a:spAutoFit/>
          </a:bodyPr>
          <a:lstStyle/>
          <a:p>
            <a:pPr algn="ctr">
              <a:lnSpc>
                <a:spcPts val="8639"/>
              </a:lnSpc>
            </a:pPr>
            <a:r>
              <a:rPr lang="en-US" sz="7999" b="1">
                <a:solidFill>
                  <a:srgbClr val="222222"/>
                </a:solidFill>
                <a:latin typeface="Times New Roman Bold"/>
                <a:ea typeface="Times New Roman Bold"/>
                <a:cs typeface="Times New Roman Bold"/>
                <a:sym typeface="Times New Roman Bold"/>
              </a:rPr>
              <a:t>Recommendation and Conclusion</a:t>
            </a:r>
          </a:p>
        </p:txBody>
      </p:sp>
    </p:spTree>
  </p:cSld>
  <p:clrMapOvr>
    <a:masterClrMapping/>
  </p:clrMapOvr>
  <p:transition spd="slow">
    <p:push dir="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1028700" y="2235306"/>
            <a:ext cx="15800650" cy="7022994"/>
          </a:xfrm>
          <a:prstGeom prst="rect">
            <a:avLst/>
          </a:prstGeom>
        </p:spPr>
        <p:txBody>
          <a:bodyPr lIns="0" tIns="0" rIns="0" bIns="0" rtlCol="0" anchor="t">
            <a:spAutoFit/>
          </a:bodyPr>
          <a:lstStyle/>
          <a:p>
            <a:pPr algn="l">
              <a:lnSpc>
                <a:spcPts val="6666"/>
              </a:lnSpc>
              <a:spcBef>
                <a:spcPct val="0"/>
              </a:spcBef>
            </a:pPr>
            <a:endParaRPr/>
          </a:p>
          <a:p>
            <a:pPr marL="866566" lvl="1" indent="-433283" algn="l">
              <a:lnSpc>
                <a:spcPts val="4334"/>
              </a:lnSpc>
              <a:buFont typeface="Arial"/>
              <a:buChar char="•"/>
            </a:pPr>
            <a:r>
              <a:rPr lang="en-US" sz="4013">
                <a:solidFill>
                  <a:srgbClr val="000000"/>
                </a:solidFill>
                <a:latin typeface="Times New Roman"/>
                <a:ea typeface="Times New Roman"/>
                <a:cs typeface="Times New Roman"/>
                <a:sym typeface="Times New Roman"/>
              </a:rPr>
              <a:t>Automate Checks – Run SQL scripts regularly for duplicates, nulls, and record counts.</a:t>
            </a:r>
          </a:p>
          <a:p>
            <a:pPr marL="866566" lvl="1" indent="-433283" algn="l">
              <a:lnSpc>
                <a:spcPts val="4334"/>
              </a:lnSpc>
              <a:buFont typeface="Arial"/>
              <a:buChar char="•"/>
            </a:pPr>
            <a:r>
              <a:rPr lang="en-US" sz="4013">
                <a:solidFill>
                  <a:srgbClr val="000000"/>
                </a:solidFill>
                <a:latin typeface="Times New Roman"/>
                <a:ea typeface="Times New Roman"/>
                <a:cs typeface="Times New Roman"/>
                <a:sym typeface="Times New Roman"/>
              </a:rPr>
              <a:t>Enforce Rules – Apply NOT NULL, UNIQUE, and FOREIGN KEY constraints.</a:t>
            </a:r>
          </a:p>
          <a:p>
            <a:pPr marL="866566" lvl="1" indent="-433283" algn="l">
              <a:lnSpc>
                <a:spcPts val="4334"/>
              </a:lnSpc>
              <a:buFont typeface="Arial"/>
              <a:buChar char="•"/>
            </a:pPr>
            <a:r>
              <a:rPr lang="en-US" sz="4013">
                <a:solidFill>
                  <a:srgbClr val="000000"/>
                </a:solidFill>
                <a:latin typeface="Times New Roman"/>
                <a:ea typeface="Times New Roman"/>
                <a:cs typeface="Times New Roman"/>
                <a:sym typeface="Times New Roman"/>
              </a:rPr>
              <a:t>Standardize Data – Use consistent formats for dates, IDs, and names.</a:t>
            </a:r>
          </a:p>
          <a:p>
            <a:pPr marL="866566" lvl="1" indent="-433283" algn="l">
              <a:lnSpc>
                <a:spcPts val="4334"/>
              </a:lnSpc>
              <a:buFont typeface="Arial"/>
              <a:buChar char="•"/>
            </a:pPr>
            <a:r>
              <a:rPr lang="en-US" sz="4013">
                <a:solidFill>
                  <a:srgbClr val="000000"/>
                </a:solidFill>
                <a:latin typeface="Times New Roman"/>
                <a:ea typeface="Times New Roman"/>
                <a:cs typeface="Times New Roman"/>
                <a:sym typeface="Times New Roman"/>
              </a:rPr>
              <a:t>Data Governance – Assign stewards to monitor integrity and rules.</a:t>
            </a:r>
          </a:p>
          <a:p>
            <a:pPr marL="866566" lvl="1" indent="-433283" algn="l">
              <a:lnSpc>
                <a:spcPts val="4334"/>
              </a:lnSpc>
              <a:buFont typeface="Arial"/>
              <a:buChar char="•"/>
            </a:pPr>
            <a:r>
              <a:rPr lang="en-US" sz="4013">
                <a:solidFill>
                  <a:srgbClr val="000000"/>
                </a:solidFill>
                <a:latin typeface="Times New Roman"/>
                <a:ea typeface="Times New Roman"/>
                <a:cs typeface="Times New Roman"/>
                <a:sym typeface="Times New Roman"/>
              </a:rPr>
              <a:t>Improve Documentation – Keep logs of validations and fixes.</a:t>
            </a:r>
          </a:p>
          <a:p>
            <a:pPr marL="866566" lvl="1" indent="-433283" algn="l">
              <a:lnSpc>
                <a:spcPts val="4334"/>
              </a:lnSpc>
              <a:buFont typeface="Arial"/>
              <a:buChar char="•"/>
            </a:pPr>
            <a:r>
              <a:rPr lang="en-US" sz="4013">
                <a:solidFill>
                  <a:srgbClr val="000000"/>
                </a:solidFill>
                <a:latin typeface="Times New Roman"/>
                <a:ea typeface="Times New Roman"/>
                <a:cs typeface="Times New Roman"/>
                <a:sym typeface="Times New Roman"/>
              </a:rPr>
              <a:t>Train Teams – Educate staff on data entry standards to reduce errors.</a:t>
            </a:r>
          </a:p>
          <a:p>
            <a:pPr algn="l">
              <a:lnSpc>
                <a:spcPts val="4740"/>
              </a:lnSpc>
            </a:pPr>
            <a:endParaRPr lang="en-US" sz="4013">
              <a:solidFill>
                <a:srgbClr val="000000"/>
              </a:solidFill>
              <a:latin typeface="Times New Roman"/>
              <a:ea typeface="Times New Roman"/>
              <a:cs typeface="Times New Roman"/>
              <a:sym typeface="Times New Roman"/>
            </a:endParaRPr>
          </a:p>
        </p:txBody>
      </p:sp>
      <p:sp>
        <p:nvSpPr>
          <p:cNvPr id="4" name="TextBox 4"/>
          <p:cNvSpPr txBox="1"/>
          <p:nvPr/>
        </p:nvSpPr>
        <p:spPr>
          <a:xfrm>
            <a:off x="1028700" y="871675"/>
            <a:ext cx="8115300" cy="1102866"/>
          </a:xfrm>
          <a:prstGeom prst="rect">
            <a:avLst/>
          </a:prstGeom>
        </p:spPr>
        <p:txBody>
          <a:bodyPr wrap="square" lIns="0" tIns="0" rIns="0" bIns="0" rtlCol="0" anchor="t">
            <a:spAutoFit/>
          </a:bodyPr>
          <a:lstStyle/>
          <a:p>
            <a:pPr algn="ctr">
              <a:lnSpc>
                <a:spcPts val="8639"/>
              </a:lnSpc>
              <a:spcBef>
                <a:spcPct val="0"/>
              </a:spcBef>
            </a:pPr>
            <a:r>
              <a:rPr lang="en-US" sz="7999" b="1" dirty="0">
                <a:solidFill>
                  <a:srgbClr val="000000"/>
                </a:solidFill>
                <a:latin typeface="Times New Roman Bold"/>
                <a:ea typeface="Times New Roman Bold"/>
                <a:cs typeface="Times New Roman Bold"/>
                <a:sym typeface="Times New Roman Bold"/>
              </a:rPr>
              <a:t>Recommendation:</a:t>
            </a:r>
          </a:p>
        </p:txBody>
      </p:sp>
    </p:spTree>
  </p:cSld>
  <p:clrMapOvr>
    <a:masterClrMapping/>
  </p:clrMapOvr>
  <p:transition spd="slow">
    <p:push dir="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1028700" y="3068693"/>
            <a:ext cx="15493324" cy="5215129"/>
          </a:xfrm>
          <a:prstGeom prst="rect">
            <a:avLst/>
          </a:prstGeom>
        </p:spPr>
        <p:txBody>
          <a:bodyPr lIns="0" tIns="0" rIns="0" bIns="0" rtlCol="0" anchor="t">
            <a:spAutoFit/>
          </a:bodyPr>
          <a:lstStyle/>
          <a:p>
            <a:pPr algn="just">
              <a:lnSpc>
                <a:spcPts val="5076"/>
              </a:lnSpc>
              <a:spcBef>
                <a:spcPct val="0"/>
              </a:spcBef>
            </a:pPr>
            <a:r>
              <a:rPr lang="en-US" sz="4700">
                <a:solidFill>
                  <a:srgbClr val="000000"/>
                </a:solidFill>
                <a:latin typeface="Times New Roman"/>
                <a:ea typeface="Times New Roman"/>
                <a:cs typeface="Times New Roman"/>
                <a:sym typeface="Times New Roman"/>
              </a:rPr>
              <a:t>The data validation process helped identify critical issues such as duplicates, missing values, inconsistencies, and rule violations. Corrective actions like deduplication, data standardization, and rule enforcement improved the reliability and completeness of the datasets. Moving forward, consistent monitoring, automated validation, and stronger governance will ensure higher accuracy, making the data trustworthy for reporting, insights, and decision-making.</a:t>
            </a:r>
          </a:p>
        </p:txBody>
      </p:sp>
      <p:sp>
        <p:nvSpPr>
          <p:cNvPr id="4" name="TextBox 4"/>
          <p:cNvSpPr txBox="1"/>
          <p:nvPr/>
        </p:nvSpPr>
        <p:spPr>
          <a:xfrm>
            <a:off x="1028700" y="962025"/>
            <a:ext cx="5067300" cy="1102866"/>
          </a:xfrm>
          <a:prstGeom prst="rect">
            <a:avLst/>
          </a:prstGeom>
        </p:spPr>
        <p:txBody>
          <a:bodyPr wrap="square" lIns="0" tIns="0" rIns="0" bIns="0" rtlCol="0" anchor="t">
            <a:spAutoFit/>
          </a:bodyPr>
          <a:lstStyle/>
          <a:p>
            <a:pPr algn="ctr">
              <a:lnSpc>
                <a:spcPts val="8639"/>
              </a:lnSpc>
              <a:spcBef>
                <a:spcPct val="0"/>
              </a:spcBef>
            </a:pPr>
            <a:r>
              <a:rPr lang="en-US" sz="7999" b="1" dirty="0">
                <a:solidFill>
                  <a:srgbClr val="000000"/>
                </a:solidFill>
                <a:latin typeface="Times New Roman Bold"/>
                <a:ea typeface="Times New Roman Bold"/>
                <a:cs typeface="Times New Roman Bold"/>
                <a:sym typeface="Times New Roman Bold"/>
              </a:rPr>
              <a:t>Conclusion</a:t>
            </a:r>
          </a:p>
        </p:txBody>
      </p:sp>
    </p:spTree>
  </p:cSld>
  <p:clrMapOvr>
    <a:masterClrMapping/>
  </p:clrMapOvr>
  <p:transition spd="slow">
    <p:push dir="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US"/>
          </a:p>
        </p:txBody>
      </p:sp>
      <p:sp>
        <p:nvSpPr>
          <p:cNvPr id="3" name="Freeform 3"/>
          <p:cNvSpPr/>
          <p:nvPr/>
        </p:nvSpPr>
        <p:spPr>
          <a:xfrm>
            <a:off x="4667120" y="4379392"/>
            <a:ext cx="8953760" cy="1660516"/>
          </a:xfrm>
          <a:custGeom>
            <a:avLst/>
            <a:gdLst/>
            <a:ahLst/>
            <a:cxnLst/>
            <a:rect l="l" t="t" r="r" b="b"/>
            <a:pathLst>
              <a:path w="8953760" h="1660516">
                <a:moveTo>
                  <a:pt x="0" y="0"/>
                </a:moveTo>
                <a:lnTo>
                  <a:pt x="8953760" y="0"/>
                </a:lnTo>
                <a:lnTo>
                  <a:pt x="8953760" y="1660516"/>
                </a:lnTo>
                <a:lnTo>
                  <a:pt x="0" y="166051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14132053" y="-4683395"/>
            <a:ext cx="9062787" cy="9062787"/>
          </a:xfrm>
          <a:custGeom>
            <a:avLst/>
            <a:gdLst/>
            <a:ahLst/>
            <a:cxnLst/>
            <a:rect l="l" t="t" r="r" b="b"/>
            <a:pathLst>
              <a:path w="9062787" h="9062787">
                <a:moveTo>
                  <a:pt x="0" y="0"/>
                </a:moveTo>
                <a:lnTo>
                  <a:pt x="9062787" y="0"/>
                </a:lnTo>
                <a:lnTo>
                  <a:pt x="9062787" y="9062787"/>
                </a:lnTo>
                <a:lnTo>
                  <a:pt x="0" y="906278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Freeform 5"/>
          <p:cNvSpPr/>
          <p:nvPr/>
        </p:nvSpPr>
        <p:spPr>
          <a:xfrm>
            <a:off x="-6065420" y="5921223"/>
            <a:ext cx="9940602" cy="9940602"/>
          </a:xfrm>
          <a:custGeom>
            <a:avLst/>
            <a:gdLst/>
            <a:ahLst/>
            <a:cxnLst/>
            <a:rect l="l" t="t" r="r" b="b"/>
            <a:pathLst>
              <a:path w="9940602" h="9940602">
                <a:moveTo>
                  <a:pt x="0" y="0"/>
                </a:moveTo>
                <a:lnTo>
                  <a:pt x="9940602" y="0"/>
                </a:lnTo>
                <a:lnTo>
                  <a:pt x="9940602" y="9940602"/>
                </a:lnTo>
                <a:lnTo>
                  <a:pt x="0" y="994060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Tree>
  </p:cSld>
  <p:clrMapOvr>
    <a:masterClrMapping/>
  </p:clrMapOvr>
  <p:transition spd="slow">
    <p:push dir="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1903531" y="3226927"/>
            <a:ext cx="15355769" cy="1283970"/>
          </a:xfrm>
          <a:prstGeom prst="rect">
            <a:avLst/>
          </a:prstGeom>
        </p:spPr>
        <p:txBody>
          <a:bodyPr lIns="0" tIns="0" rIns="0" bIns="0" rtlCol="0" anchor="t">
            <a:spAutoFit/>
          </a:bodyPr>
          <a:lstStyle/>
          <a:p>
            <a:pPr algn="ctr">
              <a:lnSpc>
                <a:spcPts val="8640"/>
              </a:lnSpc>
            </a:pPr>
            <a:r>
              <a:rPr lang="en-US" sz="8000" b="1">
                <a:solidFill>
                  <a:srgbClr val="222222"/>
                </a:solidFill>
                <a:latin typeface="Times New Roman Bold"/>
                <a:ea typeface="Times New Roman Bold"/>
                <a:cs typeface="Times New Roman Bold"/>
                <a:sym typeface="Times New Roman Bold"/>
              </a:rPr>
              <a:t>SQL Scripts for Validation...</a:t>
            </a:r>
          </a:p>
        </p:txBody>
      </p:sp>
      <p:sp>
        <p:nvSpPr>
          <p:cNvPr id="4" name="TextBox 4"/>
          <p:cNvSpPr txBox="1"/>
          <p:nvPr/>
        </p:nvSpPr>
        <p:spPr>
          <a:xfrm>
            <a:off x="2803149" y="5338615"/>
            <a:ext cx="12284001" cy="1937894"/>
          </a:xfrm>
          <a:prstGeom prst="rect">
            <a:avLst/>
          </a:prstGeom>
        </p:spPr>
        <p:txBody>
          <a:bodyPr lIns="0" tIns="0" rIns="0" bIns="0" rtlCol="0" anchor="t">
            <a:spAutoFit/>
          </a:bodyPr>
          <a:lstStyle/>
          <a:p>
            <a:pPr algn="ctr">
              <a:lnSpc>
                <a:spcPts val="5011"/>
              </a:lnSpc>
            </a:pPr>
            <a:r>
              <a:rPr lang="en-US" sz="3579">
                <a:solidFill>
                  <a:srgbClr val="222222"/>
                </a:solidFill>
                <a:latin typeface="Times New Roman"/>
                <a:ea typeface="Times New Roman"/>
                <a:cs typeface="Times New Roman"/>
                <a:sym typeface="Times New Roman"/>
              </a:rPr>
              <a:t>A Set of SQL Queries used for data checks, including validation of record counts, duplicates, missing values, consistency check and business rule alignment</a:t>
            </a:r>
          </a:p>
        </p:txBody>
      </p:sp>
    </p:spTree>
  </p:cSld>
  <p:clrMapOvr>
    <a:masterClrMapping/>
  </p:clrMapOvr>
  <p:transition spd="slow">
    <p:push dir="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US"/>
          </a:p>
        </p:txBody>
      </p:sp>
      <p:sp>
        <p:nvSpPr>
          <p:cNvPr id="3" name="Freeform 3"/>
          <p:cNvSpPr/>
          <p:nvPr/>
        </p:nvSpPr>
        <p:spPr>
          <a:xfrm>
            <a:off x="1175512" y="4244895"/>
            <a:ext cx="8647189" cy="2685202"/>
          </a:xfrm>
          <a:custGeom>
            <a:avLst/>
            <a:gdLst/>
            <a:ahLst/>
            <a:cxnLst/>
            <a:rect l="l" t="t" r="r" b="b"/>
            <a:pathLst>
              <a:path w="8647189" h="2685202">
                <a:moveTo>
                  <a:pt x="0" y="0"/>
                </a:moveTo>
                <a:lnTo>
                  <a:pt x="8647189" y="0"/>
                </a:lnTo>
                <a:lnTo>
                  <a:pt x="8647189" y="2685202"/>
                </a:lnTo>
                <a:lnTo>
                  <a:pt x="0" y="2685202"/>
                </a:lnTo>
                <a:lnTo>
                  <a:pt x="0" y="0"/>
                </a:lnTo>
                <a:close/>
              </a:path>
            </a:pathLst>
          </a:custGeom>
          <a:blipFill>
            <a:blip r:embed="rId3"/>
            <a:stretch>
              <a:fillRect l="-2189" r="-2189"/>
            </a:stretch>
          </a:blipFill>
        </p:spPr>
        <p:txBody>
          <a:bodyPr/>
          <a:lstStyle/>
          <a:p>
            <a:endParaRPr lang="en-US"/>
          </a:p>
        </p:txBody>
      </p:sp>
      <p:sp>
        <p:nvSpPr>
          <p:cNvPr id="4" name="Freeform 4"/>
          <p:cNvSpPr/>
          <p:nvPr/>
        </p:nvSpPr>
        <p:spPr>
          <a:xfrm>
            <a:off x="10562640" y="4244895"/>
            <a:ext cx="6001144" cy="4205526"/>
          </a:xfrm>
          <a:custGeom>
            <a:avLst/>
            <a:gdLst/>
            <a:ahLst/>
            <a:cxnLst/>
            <a:rect l="l" t="t" r="r" b="b"/>
            <a:pathLst>
              <a:path w="6001144" h="4205526">
                <a:moveTo>
                  <a:pt x="0" y="0"/>
                </a:moveTo>
                <a:lnTo>
                  <a:pt x="6001144" y="0"/>
                </a:lnTo>
                <a:lnTo>
                  <a:pt x="6001144" y="4205526"/>
                </a:lnTo>
                <a:lnTo>
                  <a:pt x="0" y="4205526"/>
                </a:lnTo>
                <a:lnTo>
                  <a:pt x="0" y="0"/>
                </a:lnTo>
                <a:close/>
              </a:path>
            </a:pathLst>
          </a:custGeom>
          <a:blipFill>
            <a:blip r:embed="rId4"/>
            <a:stretch>
              <a:fillRect/>
            </a:stretch>
          </a:blipFill>
        </p:spPr>
        <p:txBody>
          <a:bodyPr/>
          <a:lstStyle/>
          <a:p>
            <a:endParaRPr lang="en-US"/>
          </a:p>
        </p:txBody>
      </p:sp>
      <p:sp>
        <p:nvSpPr>
          <p:cNvPr id="5" name="TextBox 5"/>
          <p:cNvSpPr txBox="1"/>
          <p:nvPr/>
        </p:nvSpPr>
        <p:spPr>
          <a:xfrm>
            <a:off x="1028700" y="536067"/>
            <a:ext cx="11904200" cy="937641"/>
          </a:xfrm>
          <a:prstGeom prst="rect">
            <a:avLst/>
          </a:prstGeom>
        </p:spPr>
        <p:txBody>
          <a:bodyPr lIns="0" tIns="0" rIns="0" bIns="0" rtlCol="0" anchor="t">
            <a:spAutoFit/>
          </a:bodyPr>
          <a:lstStyle/>
          <a:p>
            <a:pPr algn="l">
              <a:lnSpc>
                <a:spcPts val="6371"/>
              </a:lnSpc>
            </a:pPr>
            <a:r>
              <a:rPr lang="en-US" sz="5899" b="1">
                <a:solidFill>
                  <a:srgbClr val="222222"/>
                </a:solidFill>
                <a:latin typeface="Times New Roman Bold"/>
                <a:ea typeface="Times New Roman Bold"/>
                <a:cs typeface="Times New Roman Bold"/>
                <a:sym typeface="Times New Roman Bold"/>
              </a:rPr>
              <a:t>Validation of Record Counts</a:t>
            </a:r>
          </a:p>
        </p:txBody>
      </p:sp>
      <p:sp>
        <p:nvSpPr>
          <p:cNvPr id="6" name="TextBox 6"/>
          <p:cNvSpPr txBox="1"/>
          <p:nvPr/>
        </p:nvSpPr>
        <p:spPr>
          <a:xfrm>
            <a:off x="1175512" y="3112943"/>
            <a:ext cx="1369516" cy="848235"/>
          </a:xfrm>
          <a:prstGeom prst="rect">
            <a:avLst/>
          </a:prstGeom>
        </p:spPr>
        <p:txBody>
          <a:bodyPr lIns="0" tIns="0" rIns="0" bIns="0" rtlCol="0" anchor="t">
            <a:spAutoFit/>
          </a:bodyPr>
          <a:lstStyle/>
          <a:p>
            <a:pPr algn="ctr">
              <a:lnSpc>
                <a:spcPts val="6271"/>
              </a:lnSpc>
              <a:spcBef>
                <a:spcPct val="0"/>
              </a:spcBef>
            </a:pPr>
            <a:r>
              <a:rPr lang="en-US" sz="4479" b="1">
                <a:solidFill>
                  <a:srgbClr val="222222"/>
                </a:solidFill>
                <a:latin typeface="Times New Roman Bold"/>
                <a:ea typeface="Times New Roman Bold"/>
                <a:cs typeface="Times New Roman Bold"/>
                <a:sym typeface="Times New Roman Bold"/>
              </a:rPr>
              <a:t>Code</a:t>
            </a:r>
            <a:r>
              <a:rPr lang="en-US" sz="4479">
                <a:solidFill>
                  <a:srgbClr val="222222"/>
                </a:solidFill>
                <a:latin typeface="Times New Roman"/>
                <a:ea typeface="Times New Roman"/>
                <a:cs typeface="Times New Roman"/>
                <a:sym typeface="Times New Roman"/>
              </a:rPr>
              <a:t> </a:t>
            </a:r>
          </a:p>
        </p:txBody>
      </p:sp>
      <p:sp>
        <p:nvSpPr>
          <p:cNvPr id="7" name="TextBox 7"/>
          <p:cNvSpPr txBox="1"/>
          <p:nvPr/>
        </p:nvSpPr>
        <p:spPr>
          <a:xfrm>
            <a:off x="10778264" y="3112943"/>
            <a:ext cx="2023335" cy="740587"/>
          </a:xfrm>
          <a:prstGeom prst="rect">
            <a:avLst/>
          </a:prstGeom>
        </p:spPr>
        <p:txBody>
          <a:bodyPr wrap="square" lIns="0" tIns="0" rIns="0" bIns="0" rtlCol="0" anchor="t">
            <a:spAutoFit/>
          </a:bodyPr>
          <a:lstStyle/>
          <a:p>
            <a:pPr algn="ctr">
              <a:lnSpc>
                <a:spcPts val="6271"/>
              </a:lnSpc>
              <a:spcBef>
                <a:spcPct val="0"/>
              </a:spcBef>
            </a:pPr>
            <a:r>
              <a:rPr lang="en-US" sz="4479" b="1" dirty="0">
                <a:solidFill>
                  <a:srgbClr val="222222"/>
                </a:solidFill>
                <a:latin typeface="Times New Roman Bold"/>
                <a:ea typeface="Times New Roman Bold"/>
                <a:cs typeface="Times New Roman Bold"/>
                <a:sym typeface="Times New Roman Bold"/>
              </a:rPr>
              <a:t>Result</a:t>
            </a:r>
          </a:p>
        </p:txBody>
      </p:sp>
    </p:spTree>
  </p:cSld>
  <p:clrMapOvr>
    <a:masterClrMapping/>
  </p:clrMapOvr>
  <p:transition spd="slow">
    <p:push dir="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US"/>
          </a:p>
        </p:txBody>
      </p:sp>
      <p:sp>
        <p:nvSpPr>
          <p:cNvPr id="3" name="Freeform 3"/>
          <p:cNvSpPr/>
          <p:nvPr/>
        </p:nvSpPr>
        <p:spPr>
          <a:xfrm>
            <a:off x="756085" y="3052756"/>
            <a:ext cx="6224715" cy="2090744"/>
          </a:xfrm>
          <a:custGeom>
            <a:avLst/>
            <a:gdLst/>
            <a:ahLst/>
            <a:cxnLst/>
            <a:rect l="l" t="t" r="r" b="b"/>
            <a:pathLst>
              <a:path w="6224715" h="2090744">
                <a:moveTo>
                  <a:pt x="0" y="0"/>
                </a:moveTo>
                <a:lnTo>
                  <a:pt x="6224715" y="0"/>
                </a:lnTo>
                <a:lnTo>
                  <a:pt x="6224715" y="2090744"/>
                </a:lnTo>
                <a:lnTo>
                  <a:pt x="0" y="2090744"/>
                </a:lnTo>
                <a:lnTo>
                  <a:pt x="0" y="0"/>
                </a:lnTo>
                <a:close/>
              </a:path>
            </a:pathLst>
          </a:custGeom>
          <a:blipFill>
            <a:blip r:embed="rId3"/>
            <a:stretch>
              <a:fillRect/>
            </a:stretch>
          </a:blipFill>
        </p:spPr>
        <p:txBody>
          <a:bodyPr/>
          <a:lstStyle/>
          <a:p>
            <a:endParaRPr lang="en-US"/>
          </a:p>
        </p:txBody>
      </p:sp>
      <p:sp>
        <p:nvSpPr>
          <p:cNvPr id="4" name="Freeform 4"/>
          <p:cNvSpPr/>
          <p:nvPr/>
        </p:nvSpPr>
        <p:spPr>
          <a:xfrm>
            <a:off x="10092993" y="3091289"/>
            <a:ext cx="6359868" cy="2013679"/>
          </a:xfrm>
          <a:custGeom>
            <a:avLst/>
            <a:gdLst/>
            <a:ahLst/>
            <a:cxnLst/>
            <a:rect l="l" t="t" r="r" b="b"/>
            <a:pathLst>
              <a:path w="6359868" h="2013679">
                <a:moveTo>
                  <a:pt x="0" y="0"/>
                </a:moveTo>
                <a:lnTo>
                  <a:pt x="6359868" y="0"/>
                </a:lnTo>
                <a:lnTo>
                  <a:pt x="6359868" y="2013678"/>
                </a:lnTo>
                <a:lnTo>
                  <a:pt x="0" y="2013678"/>
                </a:lnTo>
                <a:lnTo>
                  <a:pt x="0" y="0"/>
                </a:lnTo>
                <a:close/>
              </a:path>
            </a:pathLst>
          </a:custGeom>
          <a:blipFill>
            <a:blip r:embed="rId4"/>
            <a:stretch>
              <a:fillRect/>
            </a:stretch>
          </a:blipFill>
        </p:spPr>
        <p:txBody>
          <a:bodyPr/>
          <a:lstStyle/>
          <a:p>
            <a:endParaRPr lang="en-US"/>
          </a:p>
        </p:txBody>
      </p:sp>
      <p:sp>
        <p:nvSpPr>
          <p:cNvPr id="5" name="Freeform 5"/>
          <p:cNvSpPr/>
          <p:nvPr/>
        </p:nvSpPr>
        <p:spPr>
          <a:xfrm>
            <a:off x="756085" y="5699795"/>
            <a:ext cx="9920550" cy="1723696"/>
          </a:xfrm>
          <a:custGeom>
            <a:avLst/>
            <a:gdLst/>
            <a:ahLst/>
            <a:cxnLst/>
            <a:rect l="l" t="t" r="r" b="b"/>
            <a:pathLst>
              <a:path w="9920550" h="1723696">
                <a:moveTo>
                  <a:pt x="0" y="0"/>
                </a:moveTo>
                <a:lnTo>
                  <a:pt x="9920549" y="0"/>
                </a:lnTo>
                <a:lnTo>
                  <a:pt x="9920549" y="1723696"/>
                </a:lnTo>
                <a:lnTo>
                  <a:pt x="0" y="1723696"/>
                </a:lnTo>
                <a:lnTo>
                  <a:pt x="0" y="0"/>
                </a:lnTo>
                <a:close/>
              </a:path>
            </a:pathLst>
          </a:custGeom>
          <a:blipFill>
            <a:blip r:embed="rId5"/>
            <a:stretch>
              <a:fillRect/>
            </a:stretch>
          </a:blipFill>
        </p:spPr>
        <p:txBody>
          <a:bodyPr/>
          <a:lstStyle/>
          <a:p>
            <a:endParaRPr lang="en-US"/>
          </a:p>
        </p:txBody>
      </p:sp>
      <p:sp>
        <p:nvSpPr>
          <p:cNvPr id="6" name="Freeform 6"/>
          <p:cNvSpPr/>
          <p:nvPr/>
        </p:nvSpPr>
        <p:spPr>
          <a:xfrm>
            <a:off x="5401923" y="7986945"/>
            <a:ext cx="12254027" cy="1271355"/>
          </a:xfrm>
          <a:custGeom>
            <a:avLst/>
            <a:gdLst/>
            <a:ahLst/>
            <a:cxnLst/>
            <a:rect l="l" t="t" r="r" b="b"/>
            <a:pathLst>
              <a:path w="12254027" h="1271355">
                <a:moveTo>
                  <a:pt x="0" y="0"/>
                </a:moveTo>
                <a:lnTo>
                  <a:pt x="12254027" y="0"/>
                </a:lnTo>
                <a:lnTo>
                  <a:pt x="12254027" y="1271355"/>
                </a:lnTo>
                <a:lnTo>
                  <a:pt x="0" y="1271355"/>
                </a:lnTo>
                <a:lnTo>
                  <a:pt x="0" y="0"/>
                </a:lnTo>
                <a:close/>
              </a:path>
            </a:pathLst>
          </a:custGeom>
          <a:blipFill>
            <a:blip r:embed="rId6"/>
            <a:stretch>
              <a:fillRect/>
            </a:stretch>
          </a:blipFill>
        </p:spPr>
        <p:txBody>
          <a:bodyPr/>
          <a:lstStyle/>
          <a:p>
            <a:endParaRPr lang="en-US"/>
          </a:p>
        </p:txBody>
      </p:sp>
      <p:sp>
        <p:nvSpPr>
          <p:cNvPr id="7" name="TextBox 7"/>
          <p:cNvSpPr txBox="1"/>
          <p:nvPr/>
        </p:nvSpPr>
        <p:spPr>
          <a:xfrm>
            <a:off x="1028700" y="536067"/>
            <a:ext cx="11904200" cy="937641"/>
          </a:xfrm>
          <a:prstGeom prst="rect">
            <a:avLst/>
          </a:prstGeom>
        </p:spPr>
        <p:txBody>
          <a:bodyPr lIns="0" tIns="0" rIns="0" bIns="0" rtlCol="0" anchor="t">
            <a:spAutoFit/>
          </a:bodyPr>
          <a:lstStyle/>
          <a:p>
            <a:pPr algn="l">
              <a:lnSpc>
                <a:spcPts val="6371"/>
              </a:lnSpc>
            </a:pPr>
            <a:r>
              <a:rPr lang="en-US" sz="5899" b="1">
                <a:solidFill>
                  <a:srgbClr val="222222"/>
                </a:solidFill>
                <a:latin typeface="Times New Roman Bold"/>
                <a:ea typeface="Times New Roman Bold"/>
                <a:cs typeface="Times New Roman Bold"/>
                <a:sym typeface="Times New Roman Bold"/>
              </a:rPr>
              <a:t>Validation of Duplicates</a:t>
            </a:r>
          </a:p>
        </p:txBody>
      </p:sp>
      <p:sp>
        <p:nvSpPr>
          <p:cNvPr id="8" name="TextBox 8"/>
          <p:cNvSpPr txBox="1"/>
          <p:nvPr/>
        </p:nvSpPr>
        <p:spPr>
          <a:xfrm>
            <a:off x="4346843" y="1355370"/>
            <a:ext cx="1369516" cy="848235"/>
          </a:xfrm>
          <a:prstGeom prst="rect">
            <a:avLst/>
          </a:prstGeom>
        </p:spPr>
        <p:txBody>
          <a:bodyPr lIns="0" tIns="0" rIns="0" bIns="0" rtlCol="0" anchor="t">
            <a:spAutoFit/>
          </a:bodyPr>
          <a:lstStyle/>
          <a:p>
            <a:pPr algn="ctr">
              <a:lnSpc>
                <a:spcPts val="6271"/>
              </a:lnSpc>
              <a:spcBef>
                <a:spcPct val="0"/>
              </a:spcBef>
            </a:pPr>
            <a:r>
              <a:rPr lang="en-US" sz="4479" b="1" u="sng">
                <a:solidFill>
                  <a:srgbClr val="222222"/>
                </a:solidFill>
                <a:latin typeface="Times New Roman Bold"/>
                <a:ea typeface="Times New Roman Bold"/>
                <a:cs typeface="Times New Roman Bold"/>
                <a:sym typeface="Times New Roman Bold"/>
              </a:rPr>
              <a:t>Code</a:t>
            </a:r>
            <a:r>
              <a:rPr lang="en-US" sz="4479" u="sng">
                <a:solidFill>
                  <a:srgbClr val="222222"/>
                </a:solidFill>
                <a:latin typeface="Times New Roman"/>
                <a:ea typeface="Times New Roman"/>
                <a:cs typeface="Times New Roman"/>
                <a:sym typeface="Times New Roman"/>
              </a:rPr>
              <a:t> </a:t>
            </a:r>
          </a:p>
        </p:txBody>
      </p:sp>
      <p:sp>
        <p:nvSpPr>
          <p:cNvPr id="9" name="TextBox 9"/>
          <p:cNvSpPr txBox="1"/>
          <p:nvPr/>
        </p:nvSpPr>
        <p:spPr>
          <a:xfrm>
            <a:off x="11528936" y="1355370"/>
            <a:ext cx="2110864" cy="740587"/>
          </a:xfrm>
          <a:prstGeom prst="rect">
            <a:avLst/>
          </a:prstGeom>
        </p:spPr>
        <p:txBody>
          <a:bodyPr wrap="square" lIns="0" tIns="0" rIns="0" bIns="0" rtlCol="0" anchor="t">
            <a:spAutoFit/>
          </a:bodyPr>
          <a:lstStyle/>
          <a:p>
            <a:pPr algn="ctr">
              <a:lnSpc>
                <a:spcPts val="6271"/>
              </a:lnSpc>
              <a:spcBef>
                <a:spcPct val="0"/>
              </a:spcBef>
            </a:pPr>
            <a:r>
              <a:rPr lang="en-US" sz="4479" b="1" dirty="0">
                <a:solidFill>
                  <a:srgbClr val="222222"/>
                </a:solidFill>
                <a:latin typeface="Times New Roman Bold"/>
                <a:ea typeface="Times New Roman Bold"/>
                <a:cs typeface="Times New Roman Bold"/>
                <a:sym typeface="Times New Roman Bold"/>
              </a:rPr>
              <a:t>Result</a:t>
            </a:r>
          </a:p>
        </p:txBody>
      </p:sp>
      <p:sp>
        <p:nvSpPr>
          <p:cNvPr id="10" name="TextBox 10"/>
          <p:cNvSpPr txBox="1"/>
          <p:nvPr/>
        </p:nvSpPr>
        <p:spPr>
          <a:xfrm>
            <a:off x="1028700" y="2259290"/>
            <a:ext cx="3318143" cy="528350"/>
          </a:xfrm>
          <a:prstGeom prst="rect">
            <a:avLst/>
          </a:prstGeom>
        </p:spPr>
        <p:txBody>
          <a:bodyPr wrap="square" lIns="0" tIns="0" rIns="0" bIns="0" rtlCol="0" anchor="t">
            <a:spAutoFit/>
          </a:bodyPr>
          <a:lstStyle/>
          <a:p>
            <a:pPr algn="ctr">
              <a:lnSpc>
                <a:spcPts val="4451"/>
              </a:lnSpc>
              <a:spcBef>
                <a:spcPct val="0"/>
              </a:spcBef>
            </a:pPr>
            <a:r>
              <a:rPr lang="en-US" sz="3179" b="1" dirty="0">
                <a:solidFill>
                  <a:srgbClr val="222222"/>
                </a:solidFill>
                <a:latin typeface="Times New Roman Bold"/>
                <a:ea typeface="Times New Roman Bold"/>
                <a:cs typeface="Times New Roman Bold"/>
                <a:sym typeface="Times New Roman Bold"/>
              </a:rPr>
              <a:t>Applicant data: </a:t>
            </a:r>
          </a:p>
        </p:txBody>
      </p:sp>
      <p:sp>
        <p:nvSpPr>
          <p:cNvPr id="11" name="TextBox 11"/>
          <p:cNvSpPr txBox="1"/>
          <p:nvPr/>
        </p:nvSpPr>
        <p:spPr>
          <a:xfrm>
            <a:off x="1022896" y="5010150"/>
            <a:ext cx="2750641" cy="614554"/>
          </a:xfrm>
          <a:prstGeom prst="rect">
            <a:avLst/>
          </a:prstGeom>
        </p:spPr>
        <p:txBody>
          <a:bodyPr lIns="0" tIns="0" rIns="0" bIns="0" rtlCol="0" anchor="t">
            <a:spAutoFit/>
          </a:bodyPr>
          <a:lstStyle/>
          <a:p>
            <a:pPr algn="ctr">
              <a:lnSpc>
                <a:spcPts val="4451"/>
              </a:lnSpc>
              <a:spcBef>
                <a:spcPct val="0"/>
              </a:spcBef>
            </a:pPr>
            <a:r>
              <a:rPr lang="en-US" sz="3179" b="1">
                <a:solidFill>
                  <a:srgbClr val="222222"/>
                </a:solidFill>
                <a:latin typeface="Times New Roman Bold"/>
                <a:ea typeface="Times New Roman Bold"/>
                <a:cs typeface="Times New Roman Bold"/>
                <a:sym typeface="Times New Roman Bold"/>
              </a:rPr>
              <a:t>OutReach data: </a:t>
            </a:r>
          </a:p>
        </p:txBody>
      </p:sp>
    </p:spTree>
  </p:cSld>
  <p:clrMapOvr>
    <a:masterClrMapping/>
  </p:clrMapOvr>
  <p:transition spd="slow">
    <p:push dir="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US"/>
          </a:p>
        </p:txBody>
      </p:sp>
      <p:sp>
        <p:nvSpPr>
          <p:cNvPr id="3" name="Freeform 3"/>
          <p:cNvSpPr/>
          <p:nvPr/>
        </p:nvSpPr>
        <p:spPr>
          <a:xfrm>
            <a:off x="1028700" y="3249887"/>
            <a:ext cx="7820071" cy="1632440"/>
          </a:xfrm>
          <a:custGeom>
            <a:avLst/>
            <a:gdLst/>
            <a:ahLst/>
            <a:cxnLst/>
            <a:rect l="l" t="t" r="r" b="b"/>
            <a:pathLst>
              <a:path w="7820071" h="1632440">
                <a:moveTo>
                  <a:pt x="0" y="0"/>
                </a:moveTo>
                <a:lnTo>
                  <a:pt x="7820071" y="0"/>
                </a:lnTo>
                <a:lnTo>
                  <a:pt x="7820071" y="1632440"/>
                </a:lnTo>
                <a:lnTo>
                  <a:pt x="0" y="1632440"/>
                </a:lnTo>
                <a:lnTo>
                  <a:pt x="0" y="0"/>
                </a:lnTo>
                <a:close/>
              </a:path>
            </a:pathLst>
          </a:custGeom>
          <a:blipFill>
            <a:blip r:embed="rId3"/>
            <a:stretch>
              <a:fillRect/>
            </a:stretch>
          </a:blipFill>
        </p:spPr>
        <p:txBody>
          <a:bodyPr/>
          <a:lstStyle/>
          <a:p>
            <a:endParaRPr lang="en-US"/>
          </a:p>
        </p:txBody>
      </p:sp>
      <p:sp>
        <p:nvSpPr>
          <p:cNvPr id="4" name="Freeform 4"/>
          <p:cNvSpPr/>
          <p:nvPr/>
        </p:nvSpPr>
        <p:spPr>
          <a:xfrm>
            <a:off x="9762876" y="3113237"/>
            <a:ext cx="8196732" cy="952870"/>
          </a:xfrm>
          <a:custGeom>
            <a:avLst/>
            <a:gdLst/>
            <a:ahLst/>
            <a:cxnLst/>
            <a:rect l="l" t="t" r="r" b="b"/>
            <a:pathLst>
              <a:path w="8196732" h="952870">
                <a:moveTo>
                  <a:pt x="0" y="0"/>
                </a:moveTo>
                <a:lnTo>
                  <a:pt x="8196731" y="0"/>
                </a:lnTo>
                <a:lnTo>
                  <a:pt x="8196731" y="952870"/>
                </a:lnTo>
                <a:lnTo>
                  <a:pt x="0" y="952870"/>
                </a:lnTo>
                <a:lnTo>
                  <a:pt x="0" y="0"/>
                </a:lnTo>
                <a:close/>
              </a:path>
            </a:pathLst>
          </a:custGeom>
          <a:blipFill>
            <a:blip r:embed="rId4"/>
            <a:stretch>
              <a:fillRect/>
            </a:stretch>
          </a:blipFill>
        </p:spPr>
        <p:txBody>
          <a:bodyPr/>
          <a:lstStyle/>
          <a:p>
            <a:endParaRPr lang="en-US"/>
          </a:p>
        </p:txBody>
      </p:sp>
      <p:sp>
        <p:nvSpPr>
          <p:cNvPr id="5" name="Freeform 5"/>
          <p:cNvSpPr/>
          <p:nvPr/>
        </p:nvSpPr>
        <p:spPr>
          <a:xfrm>
            <a:off x="978024" y="5624704"/>
            <a:ext cx="7820071" cy="1749741"/>
          </a:xfrm>
          <a:custGeom>
            <a:avLst/>
            <a:gdLst/>
            <a:ahLst/>
            <a:cxnLst/>
            <a:rect l="l" t="t" r="r" b="b"/>
            <a:pathLst>
              <a:path w="7820071" h="1749741">
                <a:moveTo>
                  <a:pt x="0" y="0"/>
                </a:moveTo>
                <a:lnTo>
                  <a:pt x="7820071" y="0"/>
                </a:lnTo>
                <a:lnTo>
                  <a:pt x="7820071" y="1749741"/>
                </a:lnTo>
                <a:lnTo>
                  <a:pt x="0" y="1749741"/>
                </a:lnTo>
                <a:lnTo>
                  <a:pt x="0" y="0"/>
                </a:lnTo>
                <a:close/>
              </a:path>
            </a:pathLst>
          </a:custGeom>
          <a:blipFill>
            <a:blip r:embed="rId5"/>
            <a:stretch>
              <a:fillRect/>
            </a:stretch>
          </a:blipFill>
        </p:spPr>
        <p:txBody>
          <a:bodyPr/>
          <a:lstStyle/>
          <a:p>
            <a:endParaRPr lang="en-US"/>
          </a:p>
        </p:txBody>
      </p:sp>
      <p:sp>
        <p:nvSpPr>
          <p:cNvPr id="6" name="Freeform 6"/>
          <p:cNvSpPr/>
          <p:nvPr/>
        </p:nvSpPr>
        <p:spPr>
          <a:xfrm>
            <a:off x="1028700" y="7631620"/>
            <a:ext cx="11301259" cy="1115999"/>
          </a:xfrm>
          <a:custGeom>
            <a:avLst/>
            <a:gdLst/>
            <a:ahLst/>
            <a:cxnLst/>
            <a:rect l="l" t="t" r="r" b="b"/>
            <a:pathLst>
              <a:path w="11301259" h="1115999">
                <a:moveTo>
                  <a:pt x="0" y="0"/>
                </a:moveTo>
                <a:lnTo>
                  <a:pt x="11301259" y="0"/>
                </a:lnTo>
                <a:lnTo>
                  <a:pt x="11301259" y="1115999"/>
                </a:lnTo>
                <a:lnTo>
                  <a:pt x="0" y="1115999"/>
                </a:lnTo>
                <a:lnTo>
                  <a:pt x="0" y="0"/>
                </a:lnTo>
                <a:close/>
              </a:path>
            </a:pathLst>
          </a:custGeom>
          <a:blipFill>
            <a:blip r:embed="rId6"/>
            <a:stretch>
              <a:fillRect/>
            </a:stretch>
          </a:blipFill>
        </p:spPr>
        <p:txBody>
          <a:bodyPr/>
          <a:lstStyle/>
          <a:p>
            <a:endParaRPr lang="en-US"/>
          </a:p>
        </p:txBody>
      </p:sp>
      <p:sp>
        <p:nvSpPr>
          <p:cNvPr id="7" name="Freeform 7"/>
          <p:cNvSpPr/>
          <p:nvPr/>
        </p:nvSpPr>
        <p:spPr>
          <a:xfrm>
            <a:off x="1028700" y="8747619"/>
            <a:ext cx="11301259" cy="1115999"/>
          </a:xfrm>
          <a:custGeom>
            <a:avLst/>
            <a:gdLst/>
            <a:ahLst/>
            <a:cxnLst/>
            <a:rect l="l" t="t" r="r" b="b"/>
            <a:pathLst>
              <a:path w="11301259" h="1115999">
                <a:moveTo>
                  <a:pt x="0" y="0"/>
                </a:moveTo>
                <a:lnTo>
                  <a:pt x="11301259" y="0"/>
                </a:lnTo>
                <a:lnTo>
                  <a:pt x="11301259" y="1115999"/>
                </a:lnTo>
                <a:lnTo>
                  <a:pt x="0" y="1115999"/>
                </a:lnTo>
                <a:lnTo>
                  <a:pt x="0" y="0"/>
                </a:lnTo>
                <a:close/>
              </a:path>
            </a:pathLst>
          </a:custGeom>
          <a:blipFill>
            <a:blip r:embed="rId7"/>
            <a:stretch>
              <a:fillRect/>
            </a:stretch>
          </a:blipFill>
        </p:spPr>
        <p:txBody>
          <a:bodyPr/>
          <a:lstStyle/>
          <a:p>
            <a:endParaRPr lang="en-US"/>
          </a:p>
        </p:txBody>
      </p:sp>
      <p:sp>
        <p:nvSpPr>
          <p:cNvPr id="8" name="TextBox 8"/>
          <p:cNvSpPr txBox="1"/>
          <p:nvPr/>
        </p:nvSpPr>
        <p:spPr>
          <a:xfrm>
            <a:off x="1028700" y="536067"/>
            <a:ext cx="11904200" cy="937641"/>
          </a:xfrm>
          <a:prstGeom prst="rect">
            <a:avLst/>
          </a:prstGeom>
        </p:spPr>
        <p:txBody>
          <a:bodyPr lIns="0" tIns="0" rIns="0" bIns="0" rtlCol="0" anchor="t">
            <a:spAutoFit/>
          </a:bodyPr>
          <a:lstStyle/>
          <a:p>
            <a:pPr algn="l">
              <a:lnSpc>
                <a:spcPts val="6371"/>
              </a:lnSpc>
            </a:pPr>
            <a:r>
              <a:rPr lang="en-US" sz="5899" b="1">
                <a:solidFill>
                  <a:srgbClr val="222222"/>
                </a:solidFill>
                <a:latin typeface="Times New Roman Bold"/>
                <a:ea typeface="Times New Roman Bold"/>
                <a:cs typeface="Times New Roman Bold"/>
                <a:sym typeface="Times New Roman Bold"/>
              </a:rPr>
              <a:t>Validation of Duplicates</a:t>
            </a:r>
          </a:p>
        </p:txBody>
      </p:sp>
      <p:sp>
        <p:nvSpPr>
          <p:cNvPr id="9" name="TextBox 9"/>
          <p:cNvSpPr txBox="1"/>
          <p:nvPr/>
        </p:nvSpPr>
        <p:spPr>
          <a:xfrm>
            <a:off x="4203301" y="1544406"/>
            <a:ext cx="1369516" cy="848235"/>
          </a:xfrm>
          <a:prstGeom prst="rect">
            <a:avLst/>
          </a:prstGeom>
        </p:spPr>
        <p:txBody>
          <a:bodyPr lIns="0" tIns="0" rIns="0" bIns="0" rtlCol="0" anchor="t">
            <a:spAutoFit/>
          </a:bodyPr>
          <a:lstStyle/>
          <a:p>
            <a:pPr algn="ctr">
              <a:lnSpc>
                <a:spcPts val="6271"/>
              </a:lnSpc>
              <a:spcBef>
                <a:spcPct val="0"/>
              </a:spcBef>
            </a:pPr>
            <a:r>
              <a:rPr lang="en-US" sz="4479" b="1" u="sng">
                <a:solidFill>
                  <a:srgbClr val="222222"/>
                </a:solidFill>
                <a:latin typeface="Times New Roman Bold"/>
                <a:ea typeface="Times New Roman Bold"/>
                <a:cs typeface="Times New Roman Bold"/>
                <a:sym typeface="Times New Roman Bold"/>
              </a:rPr>
              <a:t>Code</a:t>
            </a:r>
            <a:r>
              <a:rPr lang="en-US" sz="4479" u="sng">
                <a:solidFill>
                  <a:srgbClr val="222222"/>
                </a:solidFill>
                <a:latin typeface="Times New Roman"/>
                <a:ea typeface="Times New Roman"/>
                <a:cs typeface="Times New Roman"/>
                <a:sym typeface="Times New Roman"/>
              </a:rPr>
              <a:t> </a:t>
            </a:r>
          </a:p>
        </p:txBody>
      </p:sp>
      <p:sp>
        <p:nvSpPr>
          <p:cNvPr id="10" name="TextBox 10"/>
          <p:cNvSpPr txBox="1"/>
          <p:nvPr/>
        </p:nvSpPr>
        <p:spPr>
          <a:xfrm>
            <a:off x="12180201" y="1544406"/>
            <a:ext cx="1904497" cy="740587"/>
          </a:xfrm>
          <a:prstGeom prst="rect">
            <a:avLst/>
          </a:prstGeom>
        </p:spPr>
        <p:txBody>
          <a:bodyPr wrap="square" lIns="0" tIns="0" rIns="0" bIns="0" rtlCol="0" anchor="t">
            <a:spAutoFit/>
          </a:bodyPr>
          <a:lstStyle/>
          <a:p>
            <a:pPr algn="ctr">
              <a:lnSpc>
                <a:spcPts val="6271"/>
              </a:lnSpc>
              <a:spcBef>
                <a:spcPct val="0"/>
              </a:spcBef>
            </a:pPr>
            <a:r>
              <a:rPr lang="en-US" sz="4479" b="1" dirty="0">
                <a:solidFill>
                  <a:srgbClr val="222222"/>
                </a:solidFill>
                <a:latin typeface="Times New Roman Bold"/>
                <a:ea typeface="Times New Roman Bold"/>
                <a:cs typeface="Times New Roman Bold"/>
                <a:sym typeface="Times New Roman Bold"/>
              </a:rPr>
              <a:t>Result</a:t>
            </a:r>
          </a:p>
        </p:txBody>
      </p:sp>
      <p:sp>
        <p:nvSpPr>
          <p:cNvPr id="11" name="TextBox 11"/>
          <p:cNvSpPr txBox="1"/>
          <p:nvPr/>
        </p:nvSpPr>
        <p:spPr>
          <a:xfrm>
            <a:off x="978024" y="2259290"/>
            <a:ext cx="3265215" cy="528350"/>
          </a:xfrm>
          <a:prstGeom prst="rect">
            <a:avLst/>
          </a:prstGeom>
        </p:spPr>
        <p:txBody>
          <a:bodyPr wrap="square" lIns="0" tIns="0" rIns="0" bIns="0" rtlCol="0" anchor="t">
            <a:spAutoFit/>
          </a:bodyPr>
          <a:lstStyle/>
          <a:p>
            <a:pPr algn="ctr">
              <a:lnSpc>
                <a:spcPts val="4451"/>
              </a:lnSpc>
              <a:spcBef>
                <a:spcPct val="0"/>
              </a:spcBef>
            </a:pPr>
            <a:r>
              <a:rPr lang="en-US" sz="3179" b="1" dirty="0">
                <a:solidFill>
                  <a:srgbClr val="222222"/>
                </a:solidFill>
                <a:latin typeface="Times New Roman Bold"/>
                <a:ea typeface="Times New Roman Bold"/>
                <a:cs typeface="Times New Roman Bold"/>
                <a:sym typeface="Times New Roman Bold"/>
              </a:rPr>
              <a:t>Campaign data: </a:t>
            </a:r>
          </a:p>
        </p:txBody>
      </p:sp>
      <p:sp>
        <p:nvSpPr>
          <p:cNvPr id="12" name="TextBox 12"/>
          <p:cNvSpPr txBox="1"/>
          <p:nvPr/>
        </p:nvSpPr>
        <p:spPr>
          <a:xfrm>
            <a:off x="1028700" y="5010150"/>
            <a:ext cx="3214539" cy="614554"/>
          </a:xfrm>
          <a:prstGeom prst="rect">
            <a:avLst/>
          </a:prstGeom>
        </p:spPr>
        <p:txBody>
          <a:bodyPr lIns="0" tIns="0" rIns="0" bIns="0" rtlCol="0" anchor="t">
            <a:spAutoFit/>
          </a:bodyPr>
          <a:lstStyle/>
          <a:p>
            <a:pPr algn="ctr">
              <a:lnSpc>
                <a:spcPts val="4451"/>
              </a:lnSpc>
              <a:spcBef>
                <a:spcPct val="0"/>
              </a:spcBef>
            </a:pPr>
            <a:r>
              <a:rPr lang="en-US" sz="3179" b="1">
                <a:solidFill>
                  <a:srgbClr val="222222"/>
                </a:solidFill>
                <a:latin typeface="Times New Roman Bold"/>
                <a:ea typeface="Times New Roman Bold"/>
                <a:cs typeface="Times New Roman Bold"/>
                <a:sym typeface="Times New Roman Bold"/>
              </a:rPr>
              <a:t>MasterTable data: </a:t>
            </a:r>
          </a:p>
        </p:txBody>
      </p:sp>
    </p:spTree>
  </p:cSld>
  <p:clrMapOvr>
    <a:masterClrMapping/>
  </p:clrMapOvr>
  <p:transition spd="slow">
    <p:push dir="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US"/>
          </a:p>
        </p:txBody>
      </p:sp>
      <p:sp>
        <p:nvSpPr>
          <p:cNvPr id="3" name="Freeform 3"/>
          <p:cNvSpPr/>
          <p:nvPr/>
        </p:nvSpPr>
        <p:spPr>
          <a:xfrm>
            <a:off x="534651" y="3579882"/>
            <a:ext cx="9265882" cy="1563618"/>
          </a:xfrm>
          <a:custGeom>
            <a:avLst/>
            <a:gdLst/>
            <a:ahLst/>
            <a:cxnLst/>
            <a:rect l="l" t="t" r="r" b="b"/>
            <a:pathLst>
              <a:path w="9265882" h="1563618">
                <a:moveTo>
                  <a:pt x="0" y="0"/>
                </a:moveTo>
                <a:lnTo>
                  <a:pt x="9265882" y="0"/>
                </a:lnTo>
                <a:lnTo>
                  <a:pt x="9265882" y="1563618"/>
                </a:lnTo>
                <a:lnTo>
                  <a:pt x="0" y="1563618"/>
                </a:lnTo>
                <a:lnTo>
                  <a:pt x="0" y="0"/>
                </a:lnTo>
                <a:close/>
              </a:path>
            </a:pathLst>
          </a:custGeom>
          <a:blipFill>
            <a:blip r:embed="rId3"/>
            <a:stretch>
              <a:fillRect/>
            </a:stretch>
          </a:blipFill>
        </p:spPr>
        <p:txBody>
          <a:bodyPr/>
          <a:lstStyle/>
          <a:p>
            <a:endParaRPr lang="en-US"/>
          </a:p>
        </p:txBody>
      </p:sp>
      <p:sp>
        <p:nvSpPr>
          <p:cNvPr id="4" name="Freeform 4"/>
          <p:cNvSpPr/>
          <p:nvPr/>
        </p:nvSpPr>
        <p:spPr>
          <a:xfrm>
            <a:off x="10876326" y="3579882"/>
            <a:ext cx="6536321" cy="1470672"/>
          </a:xfrm>
          <a:custGeom>
            <a:avLst/>
            <a:gdLst/>
            <a:ahLst/>
            <a:cxnLst/>
            <a:rect l="l" t="t" r="r" b="b"/>
            <a:pathLst>
              <a:path w="6536321" h="1470672">
                <a:moveTo>
                  <a:pt x="0" y="0"/>
                </a:moveTo>
                <a:lnTo>
                  <a:pt x="6536321" y="0"/>
                </a:lnTo>
                <a:lnTo>
                  <a:pt x="6536321" y="1470673"/>
                </a:lnTo>
                <a:lnTo>
                  <a:pt x="0" y="1470673"/>
                </a:lnTo>
                <a:lnTo>
                  <a:pt x="0" y="0"/>
                </a:lnTo>
                <a:close/>
              </a:path>
            </a:pathLst>
          </a:custGeom>
          <a:blipFill>
            <a:blip r:embed="rId4"/>
            <a:stretch>
              <a:fillRect/>
            </a:stretch>
          </a:blipFill>
        </p:spPr>
        <p:txBody>
          <a:bodyPr/>
          <a:lstStyle/>
          <a:p>
            <a:endParaRPr lang="en-US"/>
          </a:p>
        </p:txBody>
      </p:sp>
      <p:sp>
        <p:nvSpPr>
          <p:cNvPr id="5" name="Freeform 5"/>
          <p:cNvSpPr/>
          <p:nvPr/>
        </p:nvSpPr>
        <p:spPr>
          <a:xfrm>
            <a:off x="534651" y="6505575"/>
            <a:ext cx="9265882" cy="1992165"/>
          </a:xfrm>
          <a:custGeom>
            <a:avLst/>
            <a:gdLst/>
            <a:ahLst/>
            <a:cxnLst/>
            <a:rect l="l" t="t" r="r" b="b"/>
            <a:pathLst>
              <a:path w="9265882" h="1992165">
                <a:moveTo>
                  <a:pt x="0" y="0"/>
                </a:moveTo>
                <a:lnTo>
                  <a:pt x="9265882" y="0"/>
                </a:lnTo>
                <a:lnTo>
                  <a:pt x="9265882" y="1992165"/>
                </a:lnTo>
                <a:lnTo>
                  <a:pt x="0" y="1992165"/>
                </a:lnTo>
                <a:lnTo>
                  <a:pt x="0" y="0"/>
                </a:lnTo>
                <a:close/>
              </a:path>
            </a:pathLst>
          </a:custGeom>
          <a:blipFill>
            <a:blip r:embed="rId5"/>
            <a:stretch>
              <a:fillRect/>
            </a:stretch>
          </a:blipFill>
        </p:spPr>
        <p:txBody>
          <a:bodyPr/>
          <a:lstStyle/>
          <a:p>
            <a:endParaRPr lang="en-US"/>
          </a:p>
        </p:txBody>
      </p:sp>
      <p:sp>
        <p:nvSpPr>
          <p:cNvPr id="6" name="Freeform 6"/>
          <p:cNvSpPr/>
          <p:nvPr/>
        </p:nvSpPr>
        <p:spPr>
          <a:xfrm>
            <a:off x="10621054" y="6505575"/>
            <a:ext cx="7046866" cy="1065838"/>
          </a:xfrm>
          <a:custGeom>
            <a:avLst/>
            <a:gdLst/>
            <a:ahLst/>
            <a:cxnLst/>
            <a:rect l="l" t="t" r="r" b="b"/>
            <a:pathLst>
              <a:path w="7046866" h="1065838">
                <a:moveTo>
                  <a:pt x="0" y="0"/>
                </a:moveTo>
                <a:lnTo>
                  <a:pt x="7046865" y="0"/>
                </a:lnTo>
                <a:lnTo>
                  <a:pt x="7046865" y="1065838"/>
                </a:lnTo>
                <a:lnTo>
                  <a:pt x="0" y="1065838"/>
                </a:lnTo>
                <a:lnTo>
                  <a:pt x="0" y="0"/>
                </a:lnTo>
                <a:close/>
              </a:path>
            </a:pathLst>
          </a:custGeom>
          <a:blipFill>
            <a:blip r:embed="rId6"/>
            <a:stretch>
              <a:fillRect/>
            </a:stretch>
          </a:blipFill>
        </p:spPr>
        <p:txBody>
          <a:bodyPr/>
          <a:lstStyle/>
          <a:p>
            <a:endParaRPr lang="en-US"/>
          </a:p>
        </p:txBody>
      </p:sp>
      <p:sp>
        <p:nvSpPr>
          <p:cNvPr id="7" name="TextBox 7"/>
          <p:cNvSpPr txBox="1"/>
          <p:nvPr/>
        </p:nvSpPr>
        <p:spPr>
          <a:xfrm>
            <a:off x="1028700" y="536067"/>
            <a:ext cx="11904200" cy="937641"/>
          </a:xfrm>
          <a:prstGeom prst="rect">
            <a:avLst/>
          </a:prstGeom>
        </p:spPr>
        <p:txBody>
          <a:bodyPr lIns="0" tIns="0" rIns="0" bIns="0" rtlCol="0" anchor="t">
            <a:spAutoFit/>
          </a:bodyPr>
          <a:lstStyle/>
          <a:p>
            <a:pPr algn="l">
              <a:lnSpc>
                <a:spcPts val="6371"/>
              </a:lnSpc>
            </a:pPr>
            <a:r>
              <a:rPr lang="en-US" sz="5899" b="1">
                <a:solidFill>
                  <a:srgbClr val="222222"/>
                </a:solidFill>
                <a:latin typeface="Times New Roman Bold"/>
                <a:ea typeface="Times New Roman Bold"/>
                <a:cs typeface="Times New Roman Bold"/>
                <a:sym typeface="Times New Roman Bold"/>
              </a:rPr>
              <a:t>Validation of Missing Values</a:t>
            </a:r>
          </a:p>
        </p:txBody>
      </p:sp>
      <p:sp>
        <p:nvSpPr>
          <p:cNvPr id="8" name="TextBox 8"/>
          <p:cNvSpPr txBox="1"/>
          <p:nvPr/>
        </p:nvSpPr>
        <p:spPr>
          <a:xfrm>
            <a:off x="3798076" y="1761724"/>
            <a:ext cx="1369516" cy="848235"/>
          </a:xfrm>
          <a:prstGeom prst="rect">
            <a:avLst/>
          </a:prstGeom>
        </p:spPr>
        <p:txBody>
          <a:bodyPr lIns="0" tIns="0" rIns="0" bIns="0" rtlCol="0" anchor="t">
            <a:spAutoFit/>
          </a:bodyPr>
          <a:lstStyle/>
          <a:p>
            <a:pPr algn="ctr">
              <a:lnSpc>
                <a:spcPts val="6271"/>
              </a:lnSpc>
              <a:spcBef>
                <a:spcPct val="0"/>
              </a:spcBef>
            </a:pPr>
            <a:r>
              <a:rPr lang="en-US" sz="4479" b="1" u="sng">
                <a:solidFill>
                  <a:srgbClr val="222222"/>
                </a:solidFill>
                <a:latin typeface="Times New Roman Bold"/>
                <a:ea typeface="Times New Roman Bold"/>
                <a:cs typeface="Times New Roman Bold"/>
                <a:sym typeface="Times New Roman Bold"/>
              </a:rPr>
              <a:t>Code</a:t>
            </a:r>
            <a:r>
              <a:rPr lang="en-US" sz="4479" u="sng">
                <a:solidFill>
                  <a:srgbClr val="222222"/>
                </a:solidFill>
                <a:latin typeface="Times New Roman"/>
                <a:ea typeface="Times New Roman"/>
                <a:cs typeface="Times New Roman"/>
                <a:sym typeface="Times New Roman"/>
              </a:rPr>
              <a:t> </a:t>
            </a:r>
          </a:p>
        </p:txBody>
      </p:sp>
      <p:sp>
        <p:nvSpPr>
          <p:cNvPr id="9" name="TextBox 9"/>
          <p:cNvSpPr txBox="1"/>
          <p:nvPr/>
        </p:nvSpPr>
        <p:spPr>
          <a:xfrm>
            <a:off x="12639090" y="1761724"/>
            <a:ext cx="1850834" cy="740587"/>
          </a:xfrm>
          <a:prstGeom prst="rect">
            <a:avLst/>
          </a:prstGeom>
        </p:spPr>
        <p:txBody>
          <a:bodyPr wrap="square" lIns="0" tIns="0" rIns="0" bIns="0" rtlCol="0" anchor="t">
            <a:spAutoFit/>
          </a:bodyPr>
          <a:lstStyle/>
          <a:p>
            <a:pPr algn="ctr">
              <a:lnSpc>
                <a:spcPts val="6271"/>
              </a:lnSpc>
              <a:spcBef>
                <a:spcPct val="0"/>
              </a:spcBef>
            </a:pPr>
            <a:r>
              <a:rPr lang="en-US" sz="4479" b="1" dirty="0">
                <a:solidFill>
                  <a:srgbClr val="222222"/>
                </a:solidFill>
                <a:latin typeface="Times New Roman Bold"/>
                <a:ea typeface="Times New Roman Bold"/>
                <a:cs typeface="Times New Roman Bold"/>
                <a:sym typeface="Times New Roman Bold"/>
              </a:rPr>
              <a:t>Result</a:t>
            </a:r>
          </a:p>
        </p:txBody>
      </p:sp>
      <p:sp>
        <p:nvSpPr>
          <p:cNvPr id="10" name="TextBox 10"/>
          <p:cNvSpPr txBox="1"/>
          <p:nvPr/>
        </p:nvSpPr>
        <p:spPr>
          <a:xfrm>
            <a:off x="534651" y="2698597"/>
            <a:ext cx="3427749" cy="528350"/>
          </a:xfrm>
          <a:prstGeom prst="rect">
            <a:avLst/>
          </a:prstGeom>
        </p:spPr>
        <p:txBody>
          <a:bodyPr wrap="square" lIns="0" tIns="0" rIns="0" bIns="0" rtlCol="0" anchor="t">
            <a:spAutoFit/>
          </a:bodyPr>
          <a:lstStyle/>
          <a:p>
            <a:pPr algn="ctr">
              <a:lnSpc>
                <a:spcPts val="4451"/>
              </a:lnSpc>
              <a:spcBef>
                <a:spcPct val="0"/>
              </a:spcBef>
            </a:pPr>
            <a:r>
              <a:rPr lang="en-US" sz="3179" b="1" dirty="0">
                <a:solidFill>
                  <a:srgbClr val="222222"/>
                </a:solidFill>
                <a:latin typeface="Times New Roman Bold"/>
                <a:ea typeface="Times New Roman Bold"/>
                <a:cs typeface="Times New Roman Bold"/>
                <a:sym typeface="Times New Roman Bold"/>
              </a:rPr>
              <a:t>Applicant data: </a:t>
            </a:r>
          </a:p>
        </p:txBody>
      </p:sp>
      <p:sp>
        <p:nvSpPr>
          <p:cNvPr id="11" name="TextBox 11"/>
          <p:cNvSpPr txBox="1"/>
          <p:nvPr/>
        </p:nvSpPr>
        <p:spPr>
          <a:xfrm>
            <a:off x="494691" y="5450586"/>
            <a:ext cx="2750641" cy="614554"/>
          </a:xfrm>
          <a:prstGeom prst="rect">
            <a:avLst/>
          </a:prstGeom>
        </p:spPr>
        <p:txBody>
          <a:bodyPr lIns="0" tIns="0" rIns="0" bIns="0" rtlCol="0" anchor="t">
            <a:spAutoFit/>
          </a:bodyPr>
          <a:lstStyle/>
          <a:p>
            <a:pPr algn="ctr">
              <a:lnSpc>
                <a:spcPts val="4451"/>
              </a:lnSpc>
              <a:spcBef>
                <a:spcPct val="0"/>
              </a:spcBef>
            </a:pPr>
            <a:r>
              <a:rPr lang="en-US" sz="3179" b="1">
                <a:solidFill>
                  <a:srgbClr val="222222"/>
                </a:solidFill>
                <a:latin typeface="Times New Roman Bold"/>
                <a:ea typeface="Times New Roman Bold"/>
                <a:cs typeface="Times New Roman Bold"/>
                <a:sym typeface="Times New Roman Bold"/>
              </a:rPr>
              <a:t>OutReach data: </a:t>
            </a:r>
          </a:p>
        </p:txBody>
      </p:sp>
    </p:spTree>
  </p:cSld>
  <p:clrMapOvr>
    <a:masterClrMapping/>
  </p:clrMapOvr>
  <p:transition spd="slow">
    <p:push dir="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US"/>
          </a:p>
        </p:txBody>
      </p:sp>
      <p:sp>
        <p:nvSpPr>
          <p:cNvPr id="3" name="Freeform 3"/>
          <p:cNvSpPr/>
          <p:nvPr/>
        </p:nvSpPr>
        <p:spPr>
          <a:xfrm>
            <a:off x="483975" y="3436975"/>
            <a:ext cx="8060542" cy="2065514"/>
          </a:xfrm>
          <a:custGeom>
            <a:avLst/>
            <a:gdLst/>
            <a:ahLst/>
            <a:cxnLst/>
            <a:rect l="l" t="t" r="r" b="b"/>
            <a:pathLst>
              <a:path w="8060542" h="2065514">
                <a:moveTo>
                  <a:pt x="0" y="0"/>
                </a:moveTo>
                <a:lnTo>
                  <a:pt x="8060543" y="0"/>
                </a:lnTo>
                <a:lnTo>
                  <a:pt x="8060543" y="2065514"/>
                </a:lnTo>
                <a:lnTo>
                  <a:pt x="0" y="2065514"/>
                </a:lnTo>
                <a:lnTo>
                  <a:pt x="0" y="0"/>
                </a:lnTo>
                <a:close/>
              </a:path>
            </a:pathLst>
          </a:custGeom>
          <a:blipFill>
            <a:blip r:embed="rId3"/>
            <a:stretch>
              <a:fillRect/>
            </a:stretch>
          </a:blipFill>
        </p:spPr>
        <p:txBody>
          <a:bodyPr/>
          <a:lstStyle/>
          <a:p>
            <a:endParaRPr lang="en-US"/>
          </a:p>
        </p:txBody>
      </p:sp>
      <p:sp>
        <p:nvSpPr>
          <p:cNvPr id="4" name="Freeform 4"/>
          <p:cNvSpPr/>
          <p:nvPr/>
        </p:nvSpPr>
        <p:spPr>
          <a:xfrm>
            <a:off x="9454702" y="3436975"/>
            <a:ext cx="7874173" cy="1112227"/>
          </a:xfrm>
          <a:custGeom>
            <a:avLst/>
            <a:gdLst/>
            <a:ahLst/>
            <a:cxnLst/>
            <a:rect l="l" t="t" r="r" b="b"/>
            <a:pathLst>
              <a:path w="7874173" h="1112227">
                <a:moveTo>
                  <a:pt x="0" y="0"/>
                </a:moveTo>
                <a:lnTo>
                  <a:pt x="7874173" y="0"/>
                </a:lnTo>
                <a:lnTo>
                  <a:pt x="7874173" y="1112227"/>
                </a:lnTo>
                <a:lnTo>
                  <a:pt x="0" y="1112227"/>
                </a:lnTo>
                <a:lnTo>
                  <a:pt x="0" y="0"/>
                </a:lnTo>
                <a:close/>
              </a:path>
            </a:pathLst>
          </a:custGeom>
          <a:blipFill>
            <a:blip r:embed="rId4"/>
            <a:stretch>
              <a:fillRect/>
            </a:stretch>
          </a:blipFill>
        </p:spPr>
        <p:txBody>
          <a:bodyPr/>
          <a:lstStyle/>
          <a:p>
            <a:endParaRPr lang="en-US"/>
          </a:p>
        </p:txBody>
      </p:sp>
      <p:sp>
        <p:nvSpPr>
          <p:cNvPr id="5" name="Freeform 5"/>
          <p:cNvSpPr/>
          <p:nvPr/>
        </p:nvSpPr>
        <p:spPr>
          <a:xfrm>
            <a:off x="483975" y="6829383"/>
            <a:ext cx="7502447" cy="2428917"/>
          </a:xfrm>
          <a:custGeom>
            <a:avLst/>
            <a:gdLst/>
            <a:ahLst/>
            <a:cxnLst/>
            <a:rect l="l" t="t" r="r" b="b"/>
            <a:pathLst>
              <a:path w="7502447" h="2428917">
                <a:moveTo>
                  <a:pt x="0" y="0"/>
                </a:moveTo>
                <a:lnTo>
                  <a:pt x="7502447" y="0"/>
                </a:lnTo>
                <a:lnTo>
                  <a:pt x="7502447" y="2428917"/>
                </a:lnTo>
                <a:lnTo>
                  <a:pt x="0" y="2428917"/>
                </a:lnTo>
                <a:lnTo>
                  <a:pt x="0" y="0"/>
                </a:lnTo>
                <a:close/>
              </a:path>
            </a:pathLst>
          </a:custGeom>
          <a:blipFill>
            <a:blip r:embed="rId5"/>
            <a:stretch>
              <a:fillRect/>
            </a:stretch>
          </a:blipFill>
        </p:spPr>
        <p:txBody>
          <a:bodyPr/>
          <a:lstStyle/>
          <a:p>
            <a:endParaRPr lang="en-US"/>
          </a:p>
        </p:txBody>
      </p:sp>
      <p:sp>
        <p:nvSpPr>
          <p:cNvPr id="6" name="Freeform 6"/>
          <p:cNvSpPr/>
          <p:nvPr/>
        </p:nvSpPr>
        <p:spPr>
          <a:xfrm>
            <a:off x="9354750" y="6511352"/>
            <a:ext cx="7904550" cy="859620"/>
          </a:xfrm>
          <a:custGeom>
            <a:avLst/>
            <a:gdLst/>
            <a:ahLst/>
            <a:cxnLst/>
            <a:rect l="l" t="t" r="r" b="b"/>
            <a:pathLst>
              <a:path w="7904550" h="859620">
                <a:moveTo>
                  <a:pt x="0" y="0"/>
                </a:moveTo>
                <a:lnTo>
                  <a:pt x="7904550" y="0"/>
                </a:lnTo>
                <a:lnTo>
                  <a:pt x="7904550" y="859620"/>
                </a:lnTo>
                <a:lnTo>
                  <a:pt x="0" y="859620"/>
                </a:lnTo>
                <a:lnTo>
                  <a:pt x="0" y="0"/>
                </a:lnTo>
                <a:close/>
              </a:path>
            </a:pathLst>
          </a:custGeom>
          <a:blipFill>
            <a:blip r:embed="rId6"/>
            <a:stretch>
              <a:fillRect/>
            </a:stretch>
          </a:blipFill>
        </p:spPr>
        <p:txBody>
          <a:bodyPr/>
          <a:lstStyle/>
          <a:p>
            <a:endParaRPr lang="en-US"/>
          </a:p>
        </p:txBody>
      </p:sp>
      <p:sp>
        <p:nvSpPr>
          <p:cNvPr id="7" name="Freeform 7"/>
          <p:cNvSpPr/>
          <p:nvPr/>
        </p:nvSpPr>
        <p:spPr>
          <a:xfrm>
            <a:off x="9354750" y="8043841"/>
            <a:ext cx="7974125" cy="1006733"/>
          </a:xfrm>
          <a:custGeom>
            <a:avLst/>
            <a:gdLst/>
            <a:ahLst/>
            <a:cxnLst/>
            <a:rect l="l" t="t" r="r" b="b"/>
            <a:pathLst>
              <a:path w="7974125" h="1006733">
                <a:moveTo>
                  <a:pt x="0" y="0"/>
                </a:moveTo>
                <a:lnTo>
                  <a:pt x="7974125" y="0"/>
                </a:lnTo>
                <a:lnTo>
                  <a:pt x="7974125" y="1006734"/>
                </a:lnTo>
                <a:lnTo>
                  <a:pt x="0" y="1006734"/>
                </a:lnTo>
                <a:lnTo>
                  <a:pt x="0" y="0"/>
                </a:lnTo>
                <a:close/>
              </a:path>
            </a:pathLst>
          </a:custGeom>
          <a:blipFill>
            <a:blip r:embed="rId7"/>
            <a:stretch>
              <a:fillRect/>
            </a:stretch>
          </a:blipFill>
        </p:spPr>
        <p:txBody>
          <a:bodyPr/>
          <a:lstStyle/>
          <a:p>
            <a:endParaRPr lang="en-US"/>
          </a:p>
        </p:txBody>
      </p:sp>
      <p:sp>
        <p:nvSpPr>
          <p:cNvPr id="8" name="TextBox 8"/>
          <p:cNvSpPr txBox="1"/>
          <p:nvPr/>
        </p:nvSpPr>
        <p:spPr>
          <a:xfrm>
            <a:off x="1028700" y="536067"/>
            <a:ext cx="11904200" cy="937641"/>
          </a:xfrm>
          <a:prstGeom prst="rect">
            <a:avLst/>
          </a:prstGeom>
        </p:spPr>
        <p:txBody>
          <a:bodyPr lIns="0" tIns="0" rIns="0" bIns="0" rtlCol="0" anchor="t">
            <a:spAutoFit/>
          </a:bodyPr>
          <a:lstStyle/>
          <a:p>
            <a:pPr algn="l">
              <a:lnSpc>
                <a:spcPts val="6371"/>
              </a:lnSpc>
            </a:pPr>
            <a:r>
              <a:rPr lang="en-US" sz="5899" b="1">
                <a:solidFill>
                  <a:srgbClr val="222222"/>
                </a:solidFill>
                <a:latin typeface="Times New Roman Bold"/>
                <a:ea typeface="Times New Roman Bold"/>
                <a:cs typeface="Times New Roman Bold"/>
                <a:sym typeface="Times New Roman Bold"/>
              </a:rPr>
              <a:t>Validation of Missing Values</a:t>
            </a:r>
          </a:p>
        </p:txBody>
      </p:sp>
      <p:sp>
        <p:nvSpPr>
          <p:cNvPr id="9" name="TextBox 9"/>
          <p:cNvSpPr txBox="1"/>
          <p:nvPr/>
        </p:nvSpPr>
        <p:spPr>
          <a:xfrm>
            <a:off x="3550440" y="1761724"/>
            <a:ext cx="1369516" cy="848235"/>
          </a:xfrm>
          <a:prstGeom prst="rect">
            <a:avLst/>
          </a:prstGeom>
        </p:spPr>
        <p:txBody>
          <a:bodyPr lIns="0" tIns="0" rIns="0" bIns="0" rtlCol="0" anchor="t">
            <a:spAutoFit/>
          </a:bodyPr>
          <a:lstStyle/>
          <a:p>
            <a:pPr algn="ctr">
              <a:lnSpc>
                <a:spcPts val="6271"/>
              </a:lnSpc>
              <a:spcBef>
                <a:spcPct val="0"/>
              </a:spcBef>
            </a:pPr>
            <a:r>
              <a:rPr lang="en-US" sz="4479" b="1" u="sng">
                <a:solidFill>
                  <a:srgbClr val="222222"/>
                </a:solidFill>
                <a:latin typeface="Times New Roman Bold"/>
                <a:ea typeface="Times New Roman Bold"/>
                <a:cs typeface="Times New Roman Bold"/>
                <a:sym typeface="Times New Roman Bold"/>
              </a:rPr>
              <a:t>Code</a:t>
            </a:r>
            <a:r>
              <a:rPr lang="en-US" sz="4479" u="sng">
                <a:solidFill>
                  <a:srgbClr val="222222"/>
                </a:solidFill>
                <a:latin typeface="Times New Roman"/>
                <a:ea typeface="Times New Roman"/>
                <a:cs typeface="Times New Roman"/>
                <a:sym typeface="Times New Roman"/>
              </a:rPr>
              <a:t> </a:t>
            </a:r>
          </a:p>
        </p:txBody>
      </p:sp>
      <p:sp>
        <p:nvSpPr>
          <p:cNvPr id="10" name="TextBox 10"/>
          <p:cNvSpPr txBox="1"/>
          <p:nvPr/>
        </p:nvSpPr>
        <p:spPr>
          <a:xfrm>
            <a:off x="12639090" y="1761724"/>
            <a:ext cx="2098470" cy="740587"/>
          </a:xfrm>
          <a:prstGeom prst="rect">
            <a:avLst/>
          </a:prstGeom>
        </p:spPr>
        <p:txBody>
          <a:bodyPr wrap="square" lIns="0" tIns="0" rIns="0" bIns="0" rtlCol="0" anchor="t">
            <a:spAutoFit/>
          </a:bodyPr>
          <a:lstStyle/>
          <a:p>
            <a:pPr algn="ctr">
              <a:lnSpc>
                <a:spcPts val="6271"/>
              </a:lnSpc>
              <a:spcBef>
                <a:spcPct val="0"/>
              </a:spcBef>
            </a:pPr>
            <a:r>
              <a:rPr lang="en-US" sz="4479" b="1" dirty="0">
                <a:solidFill>
                  <a:srgbClr val="222222"/>
                </a:solidFill>
                <a:latin typeface="Times New Roman Bold"/>
                <a:ea typeface="Times New Roman Bold"/>
                <a:cs typeface="Times New Roman Bold"/>
                <a:sym typeface="Times New Roman Bold"/>
              </a:rPr>
              <a:t>Result</a:t>
            </a:r>
          </a:p>
        </p:txBody>
      </p:sp>
      <p:sp>
        <p:nvSpPr>
          <p:cNvPr id="11" name="TextBox 11"/>
          <p:cNvSpPr txBox="1"/>
          <p:nvPr/>
        </p:nvSpPr>
        <p:spPr>
          <a:xfrm>
            <a:off x="483975" y="2698597"/>
            <a:ext cx="3707025" cy="528350"/>
          </a:xfrm>
          <a:prstGeom prst="rect">
            <a:avLst/>
          </a:prstGeom>
        </p:spPr>
        <p:txBody>
          <a:bodyPr wrap="square" lIns="0" tIns="0" rIns="0" bIns="0" rtlCol="0" anchor="t">
            <a:spAutoFit/>
          </a:bodyPr>
          <a:lstStyle/>
          <a:p>
            <a:pPr algn="ctr">
              <a:lnSpc>
                <a:spcPts val="4451"/>
              </a:lnSpc>
              <a:spcBef>
                <a:spcPct val="0"/>
              </a:spcBef>
            </a:pPr>
            <a:r>
              <a:rPr lang="en-US" sz="3179" b="1" dirty="0">
                <a:solidFill>
                  <a:srgbClr val="222222"/>
                </a:solidFill>
                <a:latin typeface="Times New Roman Bold"/>
                <a:ea typeface="Times New Roman Bold"/>
                <a:cs typeface="Times New Roman Bold"/>
                <a:sym typeface="Times New Roman Bold"/>
              </a:rPr>
              <a:t>Campaign data: </a:t>
            </a:r>
          </a:p>
        </p:txBody>
      </p:sp>
      <p:sp>
        <p:nvSpPr>
          <p:cNvPr id="12" name="TextBox 12"/>
          <p:cNvSpPr txBox="1"/>
          <p:nvPr/>
        </p:nvSpPr>
        <p:spPr>
          <a:xfrm>
            <a:off x="483975" y="5931114"/>
            <a:ext cx="3315444" cy="614554"/>
          </a:xfrm>
          <a:prstGeom prst="rect">
            <a:avLst/>
          </a:prstGeom>
        </p:spPr>
        <p:txBody>
          <a:bodyPr lIns="0" tIns="0" rIns="0" bIns="0" rtlCol="0" anchor="t">
            <a:spAutoFit/>
          </a:bodyPr>
          <a:lstStyle/>
          <a:p>
            <a:pPr algn="ctr">
              <a:lnSpc>
                <a:spcPts val="4451"/>
              </a:lnSpc>
              <a:spcBef>
                <a:spcPct val="0"/>
              </a:spcBef>
            </a:pPr>
            <a:r>
              <a:rPr lang="en-US" sz="3179" b="1">
                <a:solidFill>
                  <a:srgbClr val="222222"/>
                </a:solidFill>
                <a:latin typeface="Times New Roman Bold"/>
                <a:ea typeface="Times New Roman Bold"/>
                <a:cs typeface="Times New Roman Bold"/>
                <a:sym typeface="Times New Roman Bold"/>
              </a:rPr>
              <a:t>Master Table data: </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US"/>
          </a:p>
        </p:txBody>
      </p:sp>
      <p:sp>
        <p:nvSpPr>
          <p:cNvPr id="3" name="Freeform 3"/>
          <p:cNvSpPr/>
          <p:nvPr/>
        </p:nvSpPr>
        <p:spPr>
          <a:xfrm>
            <a:off x="483975" y="3532225"/>
            <a:ext cx="8660025" cy="2375864"/>
          </a:xfrm>
          <a:custGeom>
            <a:avLst/>
            <a:gdLst/>
            <a:ahLst/>
            <a:cxnLst/>
            <a:rect l="l" t="t" r="r" b="b"/>
            <a:pathLst>
              <a:path w="8660025" h="2375864">
                <a:moveTo>
                  <a:pt x="0" y="0"/>
                </a:moveTo>
                <a:lnTo>
                  <a:pt x="8660025" y="0"/>
                </a:lnTo>
                <a:lnTo>
                  <a:pt x="8660025" y="2375864"/>
                </a:lnTo>
                <a:lnTo>
                  <a:pt x="0" y="2375864"/>
                </a:lnTo>
                <a:lnTo>
                  <a:pt x="0" y="0"/>
                </a:lnTo>
                <a:close/>
              </a:path>
            </a:pathLst>
          </a:custGeom>
          <a:blipFill>
            <a:blip r:embed="rId3"/>
            <a:stretch>
              <a:fillRect/>
            </a:stretch>
          </a:blipFill>
        </p:spPr>
        <p:txBody>
          <a:bodyPr/>
          <a:lstStyle/>
          <a:p>
            <a:endParaRPr lang="en-US"/>
          </a:p>
        </p:txBody>
      </p:sp>
      <p:sp>
        <p:nvSpPr>
          <p:cNvPr id="4" name="Freeform 4"/>
          <p:cNvSpPr/>
          <p:nvPr/>
        </p:nvSpPr>
        <p:spPr>
          <a:xfrm>
            <a:off x="10519490" y="3313150"/>
            <a:ext cx="5744597" cy="2612530"/>
          </a:xfrm>
          <a:custGeom>
            <a:avLst/>
            <a:gdLst/>
            <a:ahLst/>
            <a:cxnLst/>
            <a:rect l="l" t="t" r="r" b="b"/>
            <a:pathLst>
              <a:path w="5744597" h="2612530">
                <a:moveTo>
                  <a:pt x="0" y="0"/>
                </a:moveTo>
                <a:lnTo>
                  <a:pt x="5744597" y="0"/>
                </a:lnTo>
                <a:lnTo>
                  <a:pt x="5744597" y="2612530"/>
                </a:lnTo>
                <a:lnTo>
                  <a:pt x="0" y="2612530"/>
                </a:lnTo>
                <a:lnTo>
                  <a:pt x="0" y="0"/>
                </a:lnTo>
                <a:close/>
              </a:path>
            </a:pathLst>
          </a:custGeom>
          <a:blipFill>
            <a:blip r:embed="rId4"/>
            <a:stretch>
              <a:fillRect/>
            </a:stretch>
          </a:blipFill>
        </p:spPr>
        <p:txBody>
          <a:bodyPr/>
          <a:lstStyle/>
          <a:p>
            <a:endParaRPr lang="en-US"/>
          </a:p>
        </p:txBody>
      </p:sp>
      <p:sp>
        <p:nvSpPr>
          <p:cNvPr id="5" name="Freeform 5"/>
          <p:cNvSpPr/>
          <p:nvPr/>
        </p:nvSpPr>
        <p:spPr>
          <a:xfrm>
            <a:off x="483975" y="6687298"/>
            <a:ext cx="8403116" cy="2571002"/>
          </a:xfrm>
          <a:custGeom>
            <a:avLst/>
            <a:gdLst/>
            <a:ahLst/>
            <a:cxnLst/>
            <a:rect l="l" t="t" r="r" b="b"/>
            <a:pathLst>
              <a:path w="8403116" h="2571002">
                <a:moveTo>
                  <a:pt x="0" y="0"/>
                </a:moveTo>
                <a:lnTo>
                  <a:pt x="8403117" y="0"/>
                </a:lnTo>
                <a:lnTo>
                  <a:pt x="8403117" y="2571002"/>
                </a:lnTo>
                <a:lnTo>
                  <a:pt x="0" y="2571002"/>
                </a:lnTo>
                <a:lnTo>
                  <a:pt x="0" y="0"/>
                </a:lnTo>
                <a:close/>
              </a:path>
            </a:pathLst>
          </a:custGeom>
          <a:blipFill>
            <a:blip r:embed="rId5"/>
            <a:stretch>
              <a:fillRect/>
            </a:stretch>
          </a:blipFill>
        </p:spPr>
        <p:txBody>
          <a:bodyPr/>
          <a:lstStyle/>
          <a:p>
            <a:endParaRPr lang="en-US"/>
          </a:p>
        </p:txBody>
      </p:sp>
      <p:sp>
        <p:nvSpPr>
          <p:cNvPr id="6" name="Freeform 6"/>
          <p:cNvSpPr/>
          <p:nvPr/>
        </p:nvSpPr>
        <p:spPr>
          <a:xfrm>
            <a:off x="10519490" y="6839671"/>
            <a:ext cx="5744597" cy="2461970"/>
          </a:xfrm>
          <a:custGeom>
            <a:avLst/>
            <a:gdLst/>
            <a:ahLst/>
            <a:cxnLst/>
            <a:rect l="l" t="t" r="r" b="b"/>
            <a:pathLst>
              <a:path w="5744597" h="2461970">
                <a:moveTo>
                  <a:pt x="0" y="0"/>
                </a:moveTo>
                <a:lnTo>
                  <a:pt x="5744597" y="0"/>
                </a:lnTo>
                <a:lnTo>
                  <a:pt x="5744597" y="2461970"/>
                </a:lnTo>
                <a:lnTo>
                  <a:pt x="0" y="2461970"/>
                </a:lnTo>
                <a:lnTo>
                  <a:pt x="0" y="0"/>
                </a:lnTo>
                <a:close/>
              </a:path>
            </a:pathLst>
          </a:custGeom>
          <a:blipFill>
            <a:blip r:embed="rId6"/>
            <a:stretch>
              <a:fillRect/>
            </a:stretch>
          </a:blipFill>
        </p:spPr>
        <p:txBody>
          <a:bodyPr/>
          <a:lstStyle/>
          <a:p>
            <a:endParaRPr lang="en-US"/>
          </a:p>
        </p:txBody>
      </p:sp>
      <p:sp>
        <p:nvSpPr>
          <p:cNvPr id="7" name="TextBox 7"/>
          <p:cNvSpPr txBox="1"/>
          <p:nvPr/>
        </p:nvSpPr>
        <p:spPr>
          <a:xfrm>
            <a:off x="1028700" y="536067"/>
            <a:ext cx="11904200" cy="937641"/>
          </a:xfrm>
          <a:prstGeom prst="rect">
            <a:avLst/>
          </a:prstGeom>
        </p:spPr>
        <p:txBody>
          <a:bodyPr lIns="0" tIns="0" rIns="0" bIns="0" rtlCol="0" anchor="t">
            <a:spAutoFit/>
          </a:bodyPr>
          <a:lstStyle/>
          <a:p>
            <a:pPr algn="l">
              <a:lnSpc>
                <a:spcPts val="6371"/>
              </a:lnSpc>
            </a:pPr>
            <a:r>
              <a:rPr lang="en-US" sz="5899" b="1">
                <a:solidFill>
                  <a:srgbClr val="222222"/>
                </a:solidFill>
                <a:latin typeface="Times New Roman Bold"/>
                <a:ea typeface="Times New Roman Bold"/>
                <a:cs typeface="Times New Roman Bold"/>
                <a:sym typeface="Times New Roman Bold"/>
              </a:rPr>
              <a:t>Validation of Consistency</a:t>
            </a:r>
          </a:p>
        </p:txBody>
      </p:sp>
      <p:sp>
        <p:nvSpPr>
          <p:cNvPr id="8" name="TextBox 8"/>
          <p:cNvSpPr txBox="1"/>
          <p:nvPr/>
        </p:nvSpPr>
        <p:spPr>
          <a:xfrm>
            <a:off x="3550440" y="1761724"/>
            <a:ext cx="1369516" cy="848235"/>
          </a:xfrm>
          <a:prstGeom prst="rect">
            <a:avLst/>
          </a:prstGeom>
        </p:spPr>
        <p:txBody>
          <a:bodyPr lIns="0" tIns="0" rIns="0" bIns="0" rtlCol="0" anchor="t">
            <a:spAutoFit/>
          </a:bodyPr>
          <a:lstStyle/>
          <a:p>
            <a:pPr algn="ctr">
              <a:lnSpc>
                <a:spcPts val="6271"/>
              </a:lnSpc>
              <a:spcBef>
                <a:spcPct val="0"/>
              </a:spcBef>
            </a:pPr>
            <a:r>
              <a:rPr lang="en-US" sz="4479" b="1" u="sng">
                <a:solidFill>
                  <a:srgbClr val="222222"/>
                </a:solidFill>
                <a:latin typeface="Times New Roman Bold"/>
                <a:ea typeface="Times New Roman Bold"/>
                <a:cs typeface="Times New Roman Bold"/>
                <a:sym typeface="Times New Roman Bold"/>
              </a:rPr>
              <a:t>Code</a:t>
            </a:r>
            <a:r>
              <a:rPr lang="en-US" sz="4479" u="sng">
                <a:solidFill>
                  <a:srgbClr val="222222"/>
                </a:solidFill>
                <a:latin typeface="Times New Roman"/>
                <a:ea typeface="Times New Roman"/>
                <a:cs typeface="Times New Roman"/>
                <a:sym typeface="Times New Roman"/>
              </a:rPr>
              <a:t> </a:t>
            </a:r>
          </a:p>
        </p:txBody>
      </p:sp>
      <p:sp>
        <p:nvSpPr>
          <p:cNvPr id="9" name="TextBox 9"/>
          <p:cNvSpPr txBox="1"/>
          <p:nvPr/>
        </p:nvSpPr>
        <p:spPr>
          <a:xfrm>
            <a:off x="12639090" y="1761724"/>
            <a:ext cx="1991310" cy="740587"/>
          </a:xfrm>
          <a:prstGeom prst="rect">
            <a:avLst/>
          </a:prstGeom>
        </p:spPr>
        <p:txBody>
          <a:bodyPr wrap="square" lIns="0" tIns="0" rIns="0" bIns="0" rtlCol="0" anchor="t">
            <a:spAutoFit/>
          </a:bodyPr>
          <a:lstStyle/>
          <a:p>
            <a:pPr algn="ctr">
              <a:lnSpc>
                <a:spcPts val="6271"/>
              </a:lnSpc>
              <a:spcBef>
                <a:spcPct val="0"/>
              </a:spcBef>
            </a:pPr>
            <a:r>
              <a:rPr lang="en-US" sz="4479" b="1" dirty="0">
                <a:solidFill>
                  <a:srgbClr val="222222"/>
                </a:solidFill>
                <a:latin typeface="Times New Roman Bold"/>
                <a:ea typeface="Times New Roman Bold"/>
                <a:cs typeface="Times New Roman Bold"/>
                <a:sym typeface="Times New Roman Bold"/>
              </a:rPr>
              <a:t>Result</a:t>
            </a:r>
          </a:p>
        </p:txBody>
      </p:sp>
      <p:sp>
        <p:nvSpPr>
          <p:cNvPr id="10" name="TextBox 10"/>
          <p:cNvSpPr txBox="1"/>
          <p:nvPr/>
        </p:nvSpPr>
        <p:spPr>
          <a:xfrm>
            <a:off x="483975" y="2698597"/>
            <a:ext cx="3326025" cy="528350"/>
          </a:xfrm>
          <a:prstGeom prst="rect">
            <a:avLst/>
          </a:prstGeom>
        </p:spPr>
        <p:txBody>
          <a:bodyPr wrap="square" lIns="0" tIns="0" rIns="0" bIns="0" rtlCol="0" anchor="t">
            <a:spAutoFit/>
          </a:bodyPr>
          <a:lstStyle/>
          <a:p>
            <a:pPr algn="ctr">
              <a:lnSpc>
                <a:spcPts val="4451"/>
              </a:lnSpc>
              <a:spcBef>
                <a:spcPct val="0"/>
              </a:spcBef>
            </a:pPr>
            <a:r>
              <a:rPr lang="en-US" sz="3179" b="1" dirty="0">
                <a:solidFill>
                  <a:srgbClr val="222222"/>
                </a:solidFill>
                <a:latin typeface="Times New Roman Bold"/>
                <a:ea typeface="Times New Roman Bold"/>
                <a:cs typeface="Times New Roman Bold"/>
                <a:sym typeface="Times New Roman Bold"/>
              </a:rPr>
              <a:t>Campaign data: </a:t>
            </a:r>
          </a:p>
        </p:txBody>
      </p:sp>
      <p:sp>
        <p:nvSpPr>
          <p:cNvPr id="11" name="TextBox 11"/>
          <p:cNvSpPr txBox="1"/>
          <p:nvPr/>
        </p:nvSpPr>
        <p:spPr>
          <a:xfrm>
            <a:off x="534651" y="5923742"/>
            <a:ext cx="3015789" cy="528350"/>
          </a:xfrm>
          <a:prstGeom prst="rect">
            <a:avLst/>
          </a:prstGeom>
        </p:spPr>
        <p:txBody>
          <a:bodyPr wrap="square" lIns="0" tIns="0" rIns="0" bIns="0" rtlCol="0" anchor="t">
            <a:spAutoFit/>
          </a:bodyPr>
          <a:lstStyle/>
          <a:p>
            <a:pPr algn="ctr">
              <a:lnSpc>
                <a:spcPts val="4451"/>
              </a:lnSpc>
              <a:spcBef>
                <a:spcPct val="0"/>
              </a:spcBef>
            </a:pPr>
            <a:r>
              <a:rPr lang="en-US" sz="3179" b="1" dirty="0">
                <a:solidFill>
                  <a:srgbClr val="222222"/>
                </a:solidFill>
                <a:latin typeface="Times New Roman Bold"/>
                <a:ea typeface="Times New Roman Bold"/>
                <a:cs typeface="Times New Roman Bold"/>
                <a:sym typeface="Times New Roman Bold"/>
              </a:rPr>
              <a:t>Applicant data: </a:t>
            </a:r>
          </a:p>
        </p:txBody>
      </p:sp>
    </p:spTree>
  </p:cSld>
  <p:clrMapOvr>
    <a:masterClrMapping/>
  </p:clrMapOvr>
  <p:transition spd="slow">
    <p:push dir="r"/>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TotalTime>
  <Words>747</Words>
  <Application>Microsoft Office PowerPoint</Application>
  <PresentationFormat>Custom</PresentationFormat>
  <Paragraphs>158</Paragraphs>
  <Slides>25</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25</vt:i4>
      </vt:variant>
    </vt:vector>
  </HeadingPairs>
  <TitlesOfParts>
    <vt:vector size="34" baseType="lpstr">
      <vt:lpstr>Times New Roman</vt:lpstr>
      <vt:lpstr>Times New Roman Italics</vt:lpstr>
      <vt:lpstr>Arial Bold</vt:lpstr>
      <vt:lpstr>Calibri</vt:lpstr>
      <vt:lpstr>Times New Roman Bold</vt:lpstr>
      <vt:lpstr>Arial</vt:lpstr>
      <vt:lpstr>Arimo</vt:lpstr>
      <vt:lpstr>Arial Italics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and White Modern Data Business Presentation</dc:title>
  <cp:lastModifiedBy>Farwa Rashid</cp:lastModifiedBy>
  <cp:revision>2</cp:revision>
  <dcterms:created xsi:type="dcterms:W3CDTF">2006-08-16T00:00:00Z</dcterms:created>
  <dcterms:modified xsi:type="dcterms:W3CDTF">2025-09-22T13:50:42Z</dcterms:modified>
  <dc:identifier>DAGzsIJSih0</dc:identifier>
</cp:coreProperties>
</file>